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57" r:id="rId2"/>
    <p:sldId id="298" r:id="rId3"/>
    <p:sldId id="299" r:id="rId4"/>
    <p:sldId id="300" r:id="rId5"/>
    <p:sldId id="301" r:id="rId6"/>
    <p:sldId id="302" r:id="rId7"/>
    <p:sldId id="303" r:id="rId8"/>
    <p:sldId id="308" r:id="rId9"/>
    <p:sldId id="311" r:id="rId10"/>
    <p:sldId id="320" r:id="rId11"/>
    <p:sldId id="321" r:id="rId12"/>
    <p:sldId id="313" r:id="rId13"/>
    <p:sldId id="314" r:id="rId14"/>
    <p:sldId id="315" r:id="rId15"/>
    <p:sldId id="317" r:id="rId16"/>
    <p:sldId id="322" r:id="rId17"/>
    <p:sldId id="318" r:id="rId18"/>
    <p:sldId id="319" r:id="rId19"/>
    <p:sldId id="328" r:id="rId20"/>
    <p:sldId id="332" r:id="rId21"/>
    <p:sldId id="329" r:id="rId22"/>
    <p:sldId id="331" r:id="rId23"/>
    <p:sldId id="334" r:id="rId24"/>
    <p:sldId id="335" r:id="rId25"/>
    <p:sldId id="353" r:id="rId26"/>
    <p:sldId id="336" r:id="rId27"/>
    <p:sldId id="350" r:id="rId28"/>
    <p:sldId id="349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52" r:id="rId38"/>
    <p:sldId id="345" r:id="rId39"/>
    <p:sldId id="346" r:id="rId40"/>
    <p:sldId id="347" r:id="rId41"/>
    <p:sldId id="348" r:id="rId42"/>
    <p:sldId id="355" r:id="rId43"/>
    <p:sldId id="351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2" autoAdjust="0"/>
    <p:restoredTop sz="82814" autoAdjust="0"/>
  </p:normalViewPr>
  <p:slideViewPr>
    <p:cSldViewPr>
      <p:cViewPr>
        <p:scale>
          <a:sx n="80" d="100"/>
          <a:sy n="80" d="100"/>
        </p:scale>
        <p:origin x="-1752" y="-6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51887A4-4399-431D-800B-03B5B1D0DB94}" type="datetimeFigureOut">
              <a:rPr lang="en-US" smtClean="0"/>
              <a:pPr/>
              <a:t>9/14/2015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A8E9B6-BE76-4466-9DBA-323006C554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33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4CDF2-8764-4824-9F8B-D84A8164A5C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85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adroid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8E9B6-BE76-4466-9DBA-323006C554F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28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8E9B6-BE76-4466-9DBA-323006C554F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15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8E9B6-BE76-4466-9DBA-323006C554F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8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90B1A9-1214-4A65-A359-4731D9CC658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98B683-869D-4A6A-A4A4-9B97902DA17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CC788F-C4AE-4A8C-938C-DE32E95F51F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CC788F-C4AE-4A8C-938C-DE32E95F51F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CC788F-C4AE-4A8C-938C-DE32E95F51F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Name all, GSM, GPS, BT, Accellerometer</a:t>
            </a:r>
          </a:p>
          <a:p>
            <a:endParaRPr lang="en-US" smtClean="0"/>
          </a:p>
          <a:p>
            <a:r>
              <a:rPr lang="en-US" smtClean="0"/>
              <a:t>Tower instead of person</a:t>
            </a:r>
          </a:p>
          <a:p>
            <a:endParaRPr lang="en-US" smtClean="0"/>
          </a:p>
          <a:p>
            <a:r>
              <a:rPr lang="en-US" smtClean="0"/>
              <a:t>Make names smaller font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B5B9B7-F787-4FDC-A9A8-23AB7DDC001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taken from:</a:t>
            </a:r>
            <a:r>
              <a:rPr lang="en-US" baseline="0" dirty="0" smtClean="0"/>
              <a:t> http://blog.teamtreehouse.com/the-business-of-apps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8E9B6-BE76-4466-9DBA-323006C554F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7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*http://www.idc.com/prodserv/smartphone-os-market-share.jsp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4CDF2-8764-4824-9F8B-D84A8164A5C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5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0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6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5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59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27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32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84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0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8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FD0CD-F55A-413E-999D-5D1E1DC18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3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3.png"/><Relationship Id="rId18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microsoft.com/office/2007/relationships/hdphoto" Target="../media/hdphoto2.wdp"/><Relationship Id="rId17" Type="http://schemas.microsoft.com/office/2007/relationships/hdphoto" Target="../media/hdphoto4.wdp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4.png"/><Relationship Id="rId10" Type="http://schemas.openxmlformats.org/officeDocument/2006/relationships/image" Target="../media/image51.png"/><Relationship Id="rId19" Type="http://schemas.microsoft.com/office/2007/relationships/hdphoto" Target="../media/hdphoto5.wdp"/><Relationship Id="rId4" Type="http://schemas.openxmlformats.org/officeDocument/2006/relationships/image" Target="../media/image46.png"/><Relationship Id="rId9" Type="http://schemas.openxmlformats.org/officeDocument/2006/relationships/image" Target="../media/image50.jpeg"/><Relationship Id="rId1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64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22.jpeg"/><Relationship Id="rId4" Type="http://schemas.openxmlformats.org/officeDocument/2006/relationships/image" Target="../media/image6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gnerdranch.com/book/android_the_big_nerd_ranch_guide" TargetMode="External"/><Relationship Id="rId2" Type="http://schemas.openxmlformats.org/officeDocument/2006/relationships/hyperlink" Target="http://developer.android.com/index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jpeg"/><Relationship Id="rId4" Type="http://schemas.openxmlformats.org/officeDocument/2006/relationships/image" Target="../media/image4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http://www.geek.com/wp-content/uploads/2012/07/android-market-leader-smartpho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922" y="1600200"/>
            <a:ext cx="523875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228600"/>
            <a:ext cx="8915400" cy="1323427"/>
          </a:xfrm>
          <a:prstGeom prst="rect">
            <a:avLst/>
          </a:prstGeom>
        </p:spPr>
        <p:txBody>
          <a:bodyPr wrap="square" lIns="91429" tIns="45714" rIns="91429" bIns="45714">
            <a:spAutoFit/>
          </a:bodyPr>
          <a:lstStyle/>
          <a:p>
            <a:pPr algn="ctr">
              <a:defRPr/>
            </a:pPr>
            <a:r>
              <a:rPr lang="en-US" sz="4000" b="1" dirty="0" smtClean="0">
                <a:solidFill>
                  <a:srgbClr val="800000"/>
                </a:solidFill>
              </a:rPr>
              <a:t>CS9033 - Mobile Application Programming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564350" y="1600200"/>
            <a:ext cx="7772400" cy="1524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Text Box 2719"/>
          <p:cNvSpPr txBox="1">
            <a:spLocks noChangeAspect="1" noChangeArrowheads="1"/>
          </p:cNvSpPr>
          <p:nvPr/>
        </p:nvSpPr>
        <p:spPr bwMode="auto">
          <a:xfrm>
            <a:off x="39445" y="5181600"/>
            <a:ext cx="9144000" cy="13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defTabSz="1219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1219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1219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1219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1219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 smtClean="0">
                <a:solidFill>
                  <a:srgbClr val="000099"/>
                </a:solidFill>
                <a:latin typeface="Calibri" pitchFamily="34" charset="0"/>
              </a:rPr>
              <a:t>Jeffrey Bickford</a:t>
            </a:r>
          </a:p>
          <a:p>
            <a:pPr algn="ctr" eaLnBrk="1" hangingPunct="1"/>
            <a:r>
              <a:rPr lang="en-US" sz="2000" dirty="0" smtClean="0">
                <a:solidFill>
                  <a:srgbClr val="000099"/>
                </a:solidFill>
                <a:latin typeface="Calibri" pitchFamily="34" charset="0"/>
              </a:rPr>
              <a:t>AT&amp;T Security Research Center</a:t>
            </a:r>
          </a:p>
          <a:p>
            <a:pPr algn="ctr" eaLnBrk="1" hangingPunct="1"/>
            <a:r>
              <a:rPr lang="en-US" sz="2000" dirty="0" smtClean="0">
                <a:solidFill>
                  <a:srgbClr val="000099"/>
                </a:solidFill>
                <a:latin typeface="Calibri" pitchFamily="34" charset="0"/>
              </a:rPr>
              <a:t>jbickford@nyu.edu</a:t>
            </a:r>
          </a:p>
          <a:p>
            <a:pPr algn="ctr" eaLnBrk="1" hangingPunct="1"/>
            <a:endParaRPr lang="en-US" sz="2000" dirty="0">
              <a:solidFill>
                <a:srgbClr val="000099"/>
              </a:solidFill>
              <a:latin typeface="Calibri" pitchFamily="34" charset="0"/>
            </a:endParaRPr>
          </a:p>
        </p:txBody>
      </p:sp>
      <p:sp>
        <p:nvSpPr>
          <p:cNvPr id="2" name="AutoShape 4" descr="data:image/jpeg;base64,/9j/4AAQSkZJRgABAQAAAQABAAD/2wCEAAkGBhAQERITDhAQERAUEBAQFBAUEBAQFBIQFREVFBYTEhQYGyYeFxkjGRIUHy8gIycpLCwsFR4xNTAqNSYrLCkBCQoKDgwOGg8PGikkHBwsKSksLCwpLDUuLS8sLCkpKSwvKSw1Mi0pLCopLCkpKSwpLDQqLCwpLCkpKSkpKSwsKf/AABEIAMIBAwMBIgACEQEDEQH/xAAbAAEAAgMBAQAAAAAAAAAAAAAAAwQBAgUGB//EAD0QAAIBAgMEBggEBQQDAAAAAAABAgMRBCExBRJRcTJBYXKBsQYiUpGhssHRExUzkhQjNENUU2JzgqKjwv/EABkBAQADAQEAAAAAAAAAAAAAAAABAgQDBf/EADARAQEAAgECBQAJBAMBAAAAAAABAgMREjEEITJBcQUTM1GBkcHR8CJTYaJCseE0/9oADAMBAAIRAxEAPwD7iAAAAAAAAAAAAAAAAAAAAAAAAAAAAAAAAAAAAAAAAAAAAAAAAAAAAAAAAAAAAAAEVbFRg4KTs5y3Y5ayte1yLZPOiUAEgAAAIsVio04uU3aKt26uySRKRzOePcAASAAAAAAAAAAAAAAAAAAAAAAAAAAAAr0MQ3KcJK0ou67YPR/QsFccplOYAALAVto4NVabjo9Yy9mazT95mpiH+JGEUm2nKX+2Gnvb8jkbZ9I9xuFGzksnPVRfBcWZd+/VhhfrO3b5RavYPa0HT3q0ownFuE02lacdbL4+JBV9KaC035co287HkalRyblJtyebb1ZqeJfpTbxxjJ8+6nU9YvS2j1wqLwj9y3h9v4eeSqKL4STj8XkeIBGP0rul8+KdVezm/wAeuks6VFqT4SqvReCzOqeE2btapQfqO8b3cHo/s+09Zh9qKrSc6KvJLOD1T4e69j0/B+L17JefVfO/+fEWlXwaUaqnFSjo1dG56UvM5iwACQBXwmIdTelb1N5qL4pZX99ywVxymU5gAAsAAAAAAAAAAAAGGwMgxCSaTWjzMgADkba2m4+pB2k16z4Lgu05bduOrHqyDae0IQnFwd6kbppaOL1jJ87FCttutLRqK4JLzZFgNnyrOVmla12+3TyK9Sm4tp6ptPmnY8TZv25f19pl9ynNTfmVb/Ul7yxR25Vjq1Ndqt8Uc83oUXOSitW7ZnHHbsl/pyv5o5WcZtq1Oe7dVqknvP2YLJKL5ZeLOAT42Nqkle+7JxvydiAxb9uWzL+r28v58otd7a+Aw0KMZUmt68bNSu5rrur8MzggEbts2ZdUxk/xEUJcLGLnFTdoOUVJ8I3zIgcZeLyOz6Q4OhT3PwbKTveKlverbJ65FDZ2PlRmpx5SXtR60VQds93Oz6zCdPwnl6b863N5UUnBvejvJ+rfWy4XzK89rVn/AHGuSSKeBw7lSlNNepJJrrs9H72ZN937cpLbZKnlajtSsv7kvGz8yd7cqSi4ztnk5JWaXXZaXsc4t4DZsqyk4tK2Wd82Tr2brenG3zPN6PB1oSivw2t1JK3DsaJzyGGxMqU7x1Ts11PsZ6rC4lVIqUdH8H1pnseF8TNs6b5WLypQAbEgNd/O3Xa/gbAAAAAAAAADEpJK7dkZOXjcRvOy6K+L4nPZs6JyNpY611DS91fq42I3jantfBGJRhuKze/1op1MZGLtm32Hn57bj3qvK/HaM1rZr3HAq1HJuT1bbfidSMozTvK0WmnK17ZcClOhSTyq3XHdsZfEXLOTz8vlFQ0q8oO8JOL0ydjRsuwwtBrOvZ8Nxs1xOGoqEnGveSi2luNXdslcz3Xl095x8z90OfPExXbyN6Vbri80+TTOcWtmRi6iU5bkWneVr9qyMeGy5ZSfehrOnFttzzbbfO5hUYdc8iKqvWds1vPPxNTlcpz2Q7H5Zhf8tftH5Zhf8tftOODt9dh/bx/2/dPLsflmF/y1+0flmF/y1+044H12H9vH/b9zl0cXgsPFLcxG+76btrLiVfwYe2QA5ZZ428zGT80L2Hdk1GV07Nrle1/eYniYrLUxgYR3KrlPdko3irX3nnl2dRTL3O44zj3S6EKiehNSrzhfck431s7XKezYxdRKct2LTvK17ZXWR2P4PD/5H/rZp0zLOdUsn4yJjnnS2RjZQ3oqzTzV+p6P6e4gqYekn6tW647rRNhKNJZqreWaUd15+J31Y5YZyyz84RfeNn7XwRtHHzWrT5r7FCri4xdndvsJKNWMs08r58UbZutvEy8/lbl1MJiYybvlJv4dSRbOPXUU/Ubat8ToYPEb0c9Vk/ubdWzm9NTFgAGlIAABhsyc/aUndLqtfxKbM+jHkXpSye7nk7czlfws/ZZthJv1l1bkn4kG8+LMezOZyWxVvPDTSb3XkmzhnYnJ2efUzjHm+J45nCKt4OLcaltFG77MmVSxhejU7v3K5wy9OP8APdAaVei+T8jc0q9F8n5HK9kOeS4XpeDIiXC9LwZkw9UREc9XzfmYMz1fN+ZgrQABAAAAAAJqGk+X3ISahpPl9yEve0EuG6S8S8UcN0l4l476fSmBY2fBuokld2fkVyfA9NePkadfrnylBJ5vmy3syDcmoq/q3t4r7lRlnZ79Z91+aJ1euDq/ws/ZZYwNKUZZppWKW8+LJ8HNqT7sn8D1ddxmUWdTeWl1fgZOHfr6+J2KErxi3rZGvVt67ZwnlIADukOdtLpLu/U6JztpdJd36nDxHoRUWF1l3JEBPhdZdyRAYb6Yhiej5M452J6PkzjmLxHeK1ZwvRqd37lcsYXo1O79yuccvTP57gaVei+T8jc0qLJ8n5HK9kOeS4XpeDIibCL1vBmTD1RCKer5vzMGZ6vm/MwVoAAgAAAAAE1DSfL7kJPh1lLl9yAve0EuG6S8S8UsKvW8GXTvq9KYE+C6a8fIgJ8F014+Ro1+qJQMs4DpPu/VFZlnAdJ936onX64L5NhdX3JeRCTYXV9yXkenh6oshOxhehHuo452ML0I91Hfw3qpEoANywVMdhnKzjm1lYtgrnjMpxRz6GFlFScsvVkkvApHclG6a4qxy54Kael+1WMe3VxJ0osVypUwF36rsuH2LhJDDykrpXXgZLrmflwqp/gKEJJZ5O78DnHYqQ1T7UznvZ9TqhKS4pXM+7XfLphVcG1SlKLtJNPg1Y1SvpqZePZCGeFi+K5G9Oko6Fr+Aq/6c/2sgIuvpvNnA5s9XzfmYLU8FOTe5Fy62km2vBEc8HUirypzSXW4SSXjYyXDKeyqEA2p0pSdoxcnrZJt28CknI1BO8DV66dT9kvsQE3GzvABtCDk7RTbeiSbb8CZbPrP+1U/ZJfQTHK9oM4Pr8PqSTwsXxXIzh6W6u1lilQlPoRcrcFc1YYc4yWJQ06ajobklXCziryhKK0u01mRnTp6fLhIT4Lprk/I1p4OpJXjCTT61FtFnC4SUW3JWelvuddeGXVLwFbA3d07X6iXD4dQXFvVlmnQlLoq/uNZwadmrM2zVJerhLUsYGN5W/2tEVOlKXRVy7gsK4u8ssrJHfVhblPJMV3gZ3tbxurHTpw3UlwSRsDbhqmHZYAB1AAAAABw5avmdPZ/QXN+ZUrYOSk7K6vk7r4l/DUt2KXWY9GFmd5iI5mJ6cu8y5s3ovvfREOKwkt5tZpu/UW8HRcY56t3GrCzZeYODt39Z92JSw/Tj34+aLu3l/O5xj9SnhVecEvbj5o8jd9tflS93sTxUtXzPani5qzfN+Zu+kv+P4/otk6fo7+pLuP5kdD0g/p6nKPzxOf6Or+ZLuf/AEvsdD0g/p6nKPzxJ0//ACZfGROzxB2fRT9d/wDHL5onGOz6Kfrv/jl80Tw/B/b4fKk7vVYv9Ofcl8rPniPoeL/Tn3JfKz54j0Ppf1Yfj+i2S/sH+opd5/LI9tW6Mu6/I8TsH+opd5/LI9tVV4vk/I0fRX2OXz+kMezxiOx6OdKfdj5s452fRxetN9Vor4sy+E+2x/nsTutekH6S78fJnnT0XpAv5X/eP1X1POnXx/2v4Qvd6jY36MP+3zMqYnpy5st7HX8mHi//ACZHi8JLebWaefUb7jbpw4+6f9J9kmzNJc/oV8f03yXkXcHQcY56t3IMdhW3vRz7C+eF+qkT7GzNZcl9S+VcDh3FNvV2yLR20yzCSkAAdUgAAAAAAAI7G8RYyRII2jaJmxkcCptDBwqJbyd1o1k0QYDZlOnK+bl1N9XJF6azMKJwurG59fHmjhKcvG7KpzldXi3ra1m+XE6hDul9uGOc4yiWmBwsKcbQXNvNs3xmGVWEoPJSi1fhwfvNqaNpuyJmGPR08eQ8LidkVqct105PPJxTknyaO/6ObHlSvOorSa3VHrUb3bfbkjoON9SbDt6Hm+H8Dr17evz/AMKzFNKKaaejVvA8Rj9h1aUmlGUoX9WSV7rqvbRnuGynK7zZo8Z4bDfJz3ibOXF9HdizU1UqxcUk92L1batdrqVmz0xWoNp26iydPC6cdOvpxJOHJxeyKc5XV43d3a1m+XUXsFhoU42grcb5tvi2bbpvTRbDVjjl1SedOCtCMotSV4tWaOTHYlPeu95x9m68zrzWRHuk7dWOdnVOxwlgkkraWy5GskZhoZsduPJLETEkbmLDjyGII2AJgAAAAAAAAAAAAAAAAw0YsbAjgDWxsCRhIxNZGwZAg3DenHM23TKRWYgyHcJzXdJs5EcI5kxhIyTJwNbGUjIHAwzFjYAYRkAkAAAAAAAAAAAAAAAAAAAAAAAAAAAAAAAAAAAAAAAAAAAAAAAAAAAAAAAAAAAAAAAAAAAAAAAAAAAAAAAAAAAAAAAAAAAAAAAAAAAAAH//2Q=="/>
          <p:cNvSpPr>
            <a:spLocks noChangeAspect="1" noChangeArrowheads="1"/>
          </p:cNvSpPr>
          <p:nvPr/>
        </p:nvSpPr>
        <p:spPr bwMode="auto">
          <a:xfrm>
            <a:off x="155575" y="-884238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9410"/>
      </p:ext>
    </p:extLst>
  </p:cSld>
  <p:clrMapOvr>
    <a:masterClrMapping/>
  </p:clrMapOvr>
  <p:transition advTm="19109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rgbClr val="FFFF66"/>
                </a:solidFill>
              </a:rPr>
              <a:t>Smart Phone Users</a:t>
            </a:r>
          </a:p>
        </p:txBody>
      </p:sp>
      <p:pic>
        <p:nvPicPr>
          <p:cNvPr id="1024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0"/>
            <a:ext cx="396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828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371600"/>
            <a:ext cx="91757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57400"/>
            <a:ext cx="9604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48000"/>
            <a:ext cx="1371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Picture 7" descr="C:\Users\Jeff\Pictures\Microsoft Clip Organizer\j044312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263366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14800"/>
            <a:ext cx="16764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419600"/>
            <a:ext cx="323056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Mobile Device Sensors</a:t>
            </a:r>
            <a:endParaRPr lang="en-US" sz="4800" dirty="0">
              <a:solidFill>
                <a:srgbClr val="FFFF66"/>
              </a:solidFill>
            </a:endParaRPr>
          </a:p>
        </p:txBody>
      </p:sp>
      <p:pic>
        <p:nvPicPr>
          <p:cNvPr id="11269" name="Picture 2" descr="C:\Users\Jeff\Pictures\Microsoft Clip Organizer\j04403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006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3" descr="C:\Users\Jeff\Pictures\Microsoft Clip Organizer\j04413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8768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667000"/>
            <a:ext cx="1066800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 descr="C:\Users\Jeff\Pictures\Microsoft Clip Organizer\j043485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828800"/>
            <a:ext cx="9969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0" descr="C:\Users\Jeff\Pictures\Microsoft Clip Organizer\j0432569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95600"/>
            <a:ext cx="1676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Connector 18"/>
          <p:cNvCxnSpPr/>
          <p:nvPr/>
        </p:nvCxnSpPr>
        <p:spPr>
          <a:xfrm rot="5400000">
            <a:off x="4076700" y="2857500"/>
            <a:ext cx="990600" cy="3048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029200"/>
            <a:ext cx="18288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0" y="1219200"/>
            <a:ext cx="9144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dirty="0">
                <a:latin typeface="+mn-lt"/>
              </a:rPr>
              <a:t>A rich set of </a:t>
            </a:r>
            <a:r>
              <a:rPr lang="en-US" sz="3600" dirty="0" smtClean="0"/>
              <a:t>devices and sensors available</a:t>
            </a:r>
            <a:endParaRPr lang="en-US" sz="3600" dirty="0">
              <a:latin typeface="+mn-lt"/>
            </a:endParaRPr>
          </a:p>
        </p:txBody>
      </p:sp>
      <p:pic>
        <p:nvPicPr>
          <p:cNvPr id="1127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15240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19200" y="1981200"/>
            <a:ext cx="1219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 smtClean="0">
                <a:latin typeface="+mn-lt"/>
              </a:rPr>
              <a:t>LTE</a:t>
            </a:r>
            <a:endParaRPr lang="en-US" sz="24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5800" y="2590800"/>
            <a:ext cx="12192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GPS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58000" y="2286000"/>
            <a:ext cx="20574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Bluetooth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43600" y="4495800"/>
            <a:ext cx="32004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Accelerometer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5800" y="4495800"/>
            <a:ext cx="2667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Microphone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2800" y="4495800"/>
            <a:ext cx="26670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Camera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0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pic>
        <p:nvPicPr>
          <p:cNvPr id="4100" name="Picture 4" descr="ap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226" y="1095282"/>
            <a:ext cx="9318451" cy="579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Apps</a:t>
            </a:r>
            <a:endParaRPr lang="en-US" sz="4800" dirty="0">
              <a:solidFill>
                <a:srgbClr val="FFFF6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85899" y="1752599"/>
            <a:ext cx="6172199" cy="762000"/>
            <a:chOff x="1943098" y="1752599"/>
            <a:chExt cx="6172199" cy="762000"/>
          </a:xfrm>
        </p:grpSpPr>
        <p:sp>
          <p:nvSpPr>
            <p:cNvPr id="7" name="Rectangle 6"/>
            <p:cNvSpPr/>
            <p:nvPr/>
          </p:nvSpPr>
          <p:spPr>
            <a:xfrm>
              <a:off x="1943098" y="1752599"/>
              <a:ext cx="6172199" cy="76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          </a:t>
              </a:r>
              <a:r>
                <a:rPr lang="en-US" sz="2400" dirty="0" smtClean="0">
                  <a:solidFill>
                    <a:schemeClr val="tx1"/>
                  </a:solidFill>
                </a:rPr>
                <a:t>1.4 </a:t>
              </a:r>
              <a:r>
                <a:rPr lang="en-US" sz="2400" dirty="0" smtClean="0">
                  <a:solidFill>
                    <a:schemeClr val="tx1"/>
                  </a:solidFill>
                </a:rPr>
                <a:t>million + apps in the Apple App Store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102" name="Picture 6" descr="http://blog.mobileroadie.com/wp-content/uploads/2011/12/App-Store-Ic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399" y="1829909"/>
              <a:ext cx="607381" cy="607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AutoShape 8" descr="data:image/jpeg;base64,/9j/4AAQSkZJRgABAQAAAQABAAD/2wCEAAkGBw0NDA0NDA0NDA0MDQ0NDQwMDQ8MDAwNFBEWFhQRFBQYHCggGSYlGxQUITEhJSkrLjouFx8/ODMsNyg5LisBCgoKDg0OGxAQGiwlICQsLCwtNCwsLCwsLCwtLCwsLCwuLywsLC0sLCwrLCwsLCwsLCwsLCwsNCwsLCwsLC8sN//AABEIANoA5wMBEQACEQEDEQH/xAAbAAEBAAMBAQEAAAAAAAAAAAAAAQMFBgQCB//EADYQAAIBAgQEBAQFAgcAAAAAAAABAgMSBAURMSFBYXEiQlGxBlJigRMycsHRI5EUJFOisuHw/8QAGgEBAAIDAQAAAAAAAAAAAAAAAAIEAQMFBv/EAC8RAQABAwMCBQIGAgMAAAAAAAABAgMRBCExIkEFQlFhgRNxBhKhscHhMpFS0fD/2gAMAwEAAhEDEQA/AP3EAAAgFAAAAAAAAAAAAAAAgFAAAAAAAAAAAAAAAAQCgAAAAAAgFAAAAAABAKAAAAAAAAAAAAAAAAgFAAAAAAAAAAAAAAAAAAAAAAAAAAAAAAAAAAAAw4nFUqMbqtSFOLeic5KKbfJamYpmeEa66aIzVOGKhmWHqSthVg5PZa6N9tTGGunUW6pxFT1huAAAAAAAAAAAAAAAAAAAAAAAAAAAAAAH438R5nUxuKqVJt2RnKFGHlp009Fp1emrZ27NuLdERHy8pqr1V67NU/HtD05TmV2lKq/FtCb83R9epV1Gnx1U/JbuZ2l1mX55Wo6Rn/VguUn449n/ACUMOjZ1ldG07w6XA5hSrrWnLjzg+E4/Yjh1LV+i5HTL1BuAAAAAAAAAAAAAAAAAAAAAAAACAUCS2fYD8QnHxS/VL3O9HDxs8y+bTLDdZXmGulOq+O0JvzdGUNRp8dVKxbuZ2ltoScWnFuLXFNPRp9yk3xMxOYb3L8/nHSNdXr/Ujwmu65kZdCzrZjavd0GHxEKsbqclJdOXf0MOlRXTXGaZZQkAAAAAAAAAAAAAAAAAAAAAAQCgSWz7Afik4+KX6pe53Y4eNnmUtGWC0ZG3y3H66U6j47Rm+fRlHUWMdVKxbuZ2lt4lGVmHow1adOV0JOL9Vz7+pCW2iqaZzTLfYHO09I1la/nj+V91yH5nQtauJ2rbeElJJxaaezT1TJLkTE7w+gyAAAAAAAgFAAQCgQCgAAAABAKBJbPsB+Mzj4pfql7nbiXjZ5l82mcsFoyFoyNxlmO10p1Hx2jJ8+jKGosealZtXc7S28ShK3DJEhKcPXhMVUpPWEtFzi+MX9jGZhut3KqOG8wmaQnop/05dX4X2ZOK4nlft36atp2e8m3gAAAAAAAAAAAAAAAAAAgFAktn2A/Hpx8Uv1S9zsxLxs8y+bTOWC0ZC0ZC0ZG4yzH66U6j47Rm+fRnP1Gn81K3ZvZ6am2iUJXIZYkZThkiQlN7sJjZ0+Cd0fll+3oIrmlvt3aqW3w2MhU2ekvle/29TfTcipbouRU9BNsAAAAAAAAAAAAAAAAAABJbPsB+Rzj4pfqfudiHjJ5l82hgtAWgLQFoG3yzHa6U6j47Rm+fRnP1On89PyvWL+empt4lCV2GWJCU4ZIkJThkiQlOHvw+NlHhLxr/AHL7mym9NPO7fRdmOWxpVozXhf25os0101cLEVRPDITZAAAAAAAAAAAAAAAAEez7Afk848X3fudZ4yeZS0zlgtAWmMhaZyFoyFoyNvlmO10p1Hx2jN8+jOdqdP56Plf0+oz01NvE58r8MkSEpwyRIynDLEhKUMsG09VwfqiOZidmyHto4t7T4/Uv3N9GpxtU201+r1UqsZq6ElJesXqi3TVFUZhvqpmmcVRh9kkQAAAAAAAAAAAQCgR7Al+WTjxfd+51Yl4yeUtGWC0ZC0ZC0ZC0ZC0ZC0ZG2yzHa6U6j47Rm+fRnO1Om89Hy6Gm1Oeiv4beJzpdGGSJCU4ZYkZShkiQlOGux2Nu1hTfh80l5ui6GuZd3RaL8nXc57R6f3+zFhq06buhJxfTZ91zI011UTmmV25RTXGKob3B5vGWiqqx/Mvyv+C9a1kTtXs5t3STG9G7ZpprVPVPZrimXInPClMYUyAAAAAAAAACAUCPYEvzGUeL7v3Om8XPL5tGWC0ZC0ZFtGRLRkW0ZC0CWjI2+W47XSnUfHaMnz6M52q03no+YdPS6rPRX8S20TmulDLEjKUNfjsZdrCD8PmkvN07GqqXf0Oh/Ji5c57R6f3+zywRrl0pZoohKEssURQl6sLiZ0vyPhzi+MWTt367f+MtNy1TXy3GFzCE+D8EvR7PszpWdXRXtO0qFzT1U7xvD1ltXUAAAAAAAAAAj2BL81lHi+79zovFzylplgtAWgLQFoC0BaAtAWgbbLcdrpTqPjtGb59Gc3Vabz0fMOppNXnor+J/hlxmLu1hB+Hm/m6HJqqzw9joND9PFy5G/aPT+/2eNGt1WaCIyhLNFEJQlliiKEvtEUX2gi2+VVnKLi3rZpo+ejOrobs1UzTPZQ1NEROY7veXlYAAAAEAoEAAGCX51KPF937nQeKnlLQwWgLQFoC0BaAtAWgLQNRmWO11p03w2lNc+iKOov56aXvvw/8Ah/6WNTqY6uaaZ7e8+/pHb7vTlOZ66Uqr47Qm+f0v+TlXLfeHp71nzUt1FFeVSWaKIyhLNFEJQlkijCEvtEUX0jDDcZXQcYuUlo56aJ7pI6+itTRTNU93P1NcVTiOz3F1XQCgAAAAAAAR7Al+fyjxfd+5eeKnlLQwWgLQFoC0BaAtAWgy0uaZjrrTpPhtOa83RFS9ez00ve/h/wAA+ljU6mOrmmme3vPv6R2+/GrKcvZQGuUm+ybNNdKVZ8doTfP6X/JXuUd4UtRY81LoIorSoyyxIoSyIig9OGws6n5VovmfBf8AZttWK7nEbNNy7TRy22GwMKfH80vmfLsjp2dJRb35lRuX6q/aHqLTSAAAAAAAAAAEewJcJKPF937lx4meUtMhaAtAWgLQFoC0DQ5tmd2tKk/DtOa830rp1K9252h7zwDwD6WNTqY6uaaZ7e8+/pHb7tSVJexhSEpQprlIIyy6HI8310o1nx2p1Hz9Iy/krXbfeFDU6bHXR8umw9CdR6Qi36+i7s00W6q5xTDl13KaIzMtxhcsjHjU8b9PKv5Oha0VNO9e8/ooXNVNW1Oz3pF5VUAAAAAAAAAAAAI9gS4lx4vuy28TPKWhgtAWgLQFoC0ZHPZzmt2tKi/DtOovN9K6dTXXV2e78B8B+ljU6mOrmmme3vPv6R2+7TIr1PYwpqlKFISlAa5SZcNQqVZqnShKpOW0IK6X/upHEzOzFddNEfmqnEOyyX4H10njpdf8PTf/ACn+y/ub6bP/ACcTVeMeWzHzP8R/3/p21GlGEVCCUYxSSS9DfTTFMYhwqqpqnMvsyiAAAAAAAAAAAAAAjBLjXHi+7LLxE8paZYLQFoC0BaBzed5vdrRoPw7VKi8/0x6dRL3XgPgX0sanUx1c00z2959/SO33aQ1S9hCmmpOFNUpQqTbSSbbeiSWrb9EiEpcbuqyX4Lr1tJ4pvDU97ODryXbaP349DNNqZ5cvU+LW7e1vqn9P7d1luV4fCwsw9OMF5pbzm/WUnxZuppiOHAvai5enNc5ewk0gAAAAAAAAABAAFAgAAwS5Jx4vuyw8RPKWhgtAWgLQOXz7Ob7qNB+DapUXn+mPTqbYpxvL3HgXgf0sajUR1eWPT3n39I7fdoURqeuh9GmWyFNNScN9knwtisXpJr8Ci+P4tRPWS+mO778EQ/LlT1HiFqztzPpH8y77Jvh7C4JJ0oXVdNHWqaSqPt6dkSimIcHUa27f/wAp29I4bUkqAFAAQCgAIAAAAKAAgFAgFAjBLlXu+7N7xE8oGAABynxBnl91Cg/BtUqLz/THp1LVu1jeXtvBPBPpY1Gojq8senvPv6R2+7QIVPWQ+kaamyGyyfJMTjX/AEKfg10lWn4aUfvz7LU0VS13tTbsx1zv6d3f5H8IYbC6Tqf5msuN9ReCD+mH7vVmtxdR4jcu7U7R/wC7ujDngEAAAKBAKAAgAABQAAAAAAAIwS5V7vuze8RPKBgA5P4hzy/WhQl4OKqVF5/pj06l6zYx1VPZ+C+C/Sxfvx1do9Peff0jt93PonU9XD15fgK+Jqfh4enKrLhravDFespbL7leuqI5ZruUW4zVOHd5H8C0qelTGyVee/4MdVRj35y9uhUquZ4cu/4lVO1vaPXv/TsKcIxSjFKMYrRRikkl6JGpzZmZnMvoMAAAAAAAAAAAAAAAAAAAAQCgRglyr3fdm94ieUDDk/iHPL7qGHl4NqlRef6Y9OpesWMdVT2fg3g30sX78dXaPT3n39u33aGhRnUnGnThKpOXCMIRcpPskWapiIzL00zEby7XIvgOUtKmPlZHf/D0343+ua27L+5z7uqjihSu6+I2t/7d1g8HSw8FToU40oLaMFou79e5SmZmcy5tddVc5qnLOYRAAAABAKAAAAAAAAAAAAAAAAAAAHNY7DulOSf5W24vk0bqZy8jq9PVZuzE8Tw4z4gzz8Ruhh34NbZzjvUfyx6e/vfsWMdVT1Pg3g30sX78dXaPT3n3/b7vRkXwTicRpPEa4Wjvo1rXmukfL9/7C7q6adqd5/R27uspp2p3n9H6BlOTYbBwtw9NQb/NN+KpP9UnxZzrl2q5Oapc25druTmqWwNbWAAAAAAAAAAAAAAAAAAAAAAAAEAoADHXowqRcKkYzhJNSjJKUWvRozEzE5gx3eTB5Lg6Er6OFoU5raUKcVJdnyJ1Xa6oxMy2VXrlUYqql7zW1gAAAAAAAACAUAAAAAAAAAAAAAAABAKAAAAAAAAAAAAAABAKAAAAAAAAAgFAAAAACAUAAAAAAAAAAAAAACAUAAAAAAAAAAAAAAABAKAAAAAAAAAAAAAABAKAAAAAAAAAAAA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485898" y="2667153"/>
            <a:ext cx="6172199" cy="768134"/>
            <a:chOff x="1485898" y="2667153"/>
            <a:chExt cx="6172199" cy="768134"/>
          </a:xfrm>
        </p:grpSpPr>
        <p:sp>
          <p:nvSpPr>
            <p:cNvPr id="14" name="Rectangle 13"/>
            <p:cNvSpPr/>
            <p:nvPr/>
          </p:nvSpPr>
          <p:spPr>
            <a:xfrm>
              <a:off x="1485898" y="2673287"/>
              <a:ext cx="6172199" cy="76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          </a:t>
              </a:r>
              <a:r>
                <a:rPr lang="en-US" sz="2400" dirty="0" smtClean="0">
                  <a:solidFill>
                    <a:schemeClr val="tx1"/>
                  </a:solidFill>
                </a:rPr>
                <a:t>1.4 </a:t>
              </a:r>
              <a:r>
                <a:rPr lang="en-US" sz="2400" dirty="0" smtClean="0">
                  <a:solidFill>
                    <a:schemeClr val="tx1"/>
                  </a:solidFill>
                </a:rPr>
                <a:t>million + apps in the Google Play Store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105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2667153"/>
              <a:ext cx="813940" cy="768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470362" y="3621562"/>
            <a:ext cx="6172199" cy="762000"/>
            <a:chOff x="1470362" y="3621562"/>
            <a:chExt cx="6172199" cy="762000"/>
          </a:xfrm>
        </p:grpSpPr>
        <p:sp>
          <p:nvSpPr>
            <p:cNvPr id="20" name="Rectangle 19"/>
            <p:cNvSpPr/>
            <p:nvPr/>
          </p:nvSpPr>
          <p:spPr>
            <a:xfrm>
              <a:off x="1470362" y="3621562"/>
              <a:ext cx="6172199" cy="76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          100 billion + apps downloaded combined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107" name="Picture 11" descr="http://icons.iconarchive.com/icons/deleket/sleek-xp-basic/256/Download-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258" y="3683613"/>
              <a:ext cx="619414" cy="619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AutoShape 17" descr="data:image/jpeg;base64,/9j/4AAQSkZJRgABAQAAAQABAAD/2wCEAAkGBxASEBAPDxAPDxAQEBAQFRQVEBQVFRAPFRQXFxQRFBQYHCggGBolHRQUITEhJSorLi4uFx8zODMsNygtLisBCgoKDg0OGxAQGi0lHiQsLSw3LCwwLCw3NSwsLC0uKywsKywsLCwsLCwsLCwsLC8sLSwsLSwsLCwsLCwsLCwsLP/AABEIAMwAzAMBEQACEQEDEQH/xAAbAAACAwEBAQAAAAAAAAAAAAAABAECAwUHBv/EAEMQAAEDAgIGBwQGCQMFAAAAAAEAAgMEERIhBQYxQVFhEyIycYGRoVKxwdEHFDNicpIjJEJDgqKy4fBjc/EVJTRTw//EABoBAQEAAwEBAAAAAAAAAAAAAAABAwQFAgb/xAAwEQEAAgECAwUHBAMBAAAAAAAAAQIDBBEFITESMkFRcRNCYYGRsdEUIsHhYqHwNP/aAAwDAQACEQMRAD8A9xQCAQCAQCAQCAQRdBGJBGNAY0BjQTiQTdBKAQCAQCAQCAQCAQCAQCAQCAQCCpcgzdIgyfOgr0jjsBPh8UE4H8PUIJ6F/LzQR0T+A80EWeP2SgBPuOR55eiDVsyDRr0FwUEoBAIBAIBAIBAIBAIBBBKDJ8iDAyEmzRcoLtpie0fAfNBsyFo2AX470FyUACglAIBBDgDkRcIMX0zTsu3u+SDJ0b28xy+SC0cyDdrkF0AgEAgEAgEAgEAgq5yBeWVBEcBdm64HDefkgaa0DICyCssgaC5xAA2lBk1znZm7G7h+07v9n/NiDQM4ADmcygC1+5zfFv8AdBn9Ywm0gw3yxA3bfv3eKBhAIBAIBBjLADmMjx+aDC5abO/5QMMeg0BQSgEAgEAgEAgq4oFpZNwQaQwWzdmfd/dBugglAhSkzOEzvswf0TeP+qe/dyz3qB8BUSgEEPaCCCLgixHEIEqNzml0Y67G9l18gN7Cd5CitnVTQc3C/AAuPoqiv1+O9i7CfvAj3qbmxlrgRcEEclRKAQVewEWOaBRzSw8Rx+aDeN6DUIJQCAQCAQQSgWmkQXp4bdY7T6BBugEHO0u4u6OnBt07iHcRC3N/nk3+JB0GtAAAyAy7gglAIIJtmcggQbMZusLiG9hbbMePJnv7tsVGkQWsa69mtkjBaNmAnDbzcD4IHS9rRmWtA7gAkzEdSImehCq03SNuHzRHkHB3oLrWvrcFet4bNNFqL9KT9vu4E+s1LE4Oge8NJAcC0iOx357FgrxLBa8VierPbhmetJtMRyfU09ax7WuDgMeQBIuSNoHFdDeHP2kyqgQQ5oIsdiBMgsNt24oGY3INEAgEAgEGMr0GVOzEcR2DZzKBtAIBBzYetVyu3RRRxjk5xL3HyweSg6DngbSB4qhao0nAztysb3uA96xXzY6d60R6yyUw5L92sz6Q5tRrZSN2Px/hBPqtW/EtNX3t/Rt04Zqbe7t6lYdMiscYmNdHAwY5nnK7BmIxwvv5d6y6fVVz1m8RtEeMsWo0tsFopM7zPhDj1+t8uNwgbGyMdVpLSThG/bYLj5uL5O1MY4jZ2MPCMfZickzu5kmn6lzh0kjnMxNJaLAEAg29Fr04nm9pFrzvHlDYycNwzjmtI2nz6sNNaQ+sTPls5rXYbNJvazQPhda+rz+3yzfw8vk2NLg9hiinjHj8yK1mwT0s60R5lo9b/BZcEfvYs87UdzQrzV6Omp3EmSEYmHeJIxiYQeJbdq+kxz7bT7eMfx0fO3j2OpiY6T/PVzND68V0FhjE7B+zLcm3J4zHqtPHrctPHf1beTR4r+G0/B9zof6Q6SWzZsVM/wC9my/4xs8bLo4tdjvytylz8ugyV7vN9bBOx7Q+NzXtOYc1wcCORC3ItExvDSmJidpTLHiFv8BVQtE4g2O0IGmlBZAIBBVxQKSEkho3oGGysGQcOrkbG9jwPNAhUaw0rLgzMuNwNz5Bat9bp6dbx9/s2qaLUX6Un7fdzKjXSAdhr3+FvetS/F8EdN5bdOEZ567Q5lRrtIfs4mjvPwHzWrfjVvcp9ZbVOC19+/0hhFrE7oKlzn4KmWRhbhabYQGjbnbIFW3FO1p+u2T4R8fwleGdnUdN8fxn4flxJq+Z/alkP8RXJvqc1+9aXWpp8VO7WPoWWBnBKsRMztDzMxEby+kqf1bR8cQykqiXv44NpH9IXf11o02mrhr48vz9XB0FZ1Gptmt4f9H0h82vn3fQghBBKK52mndVo4uv5D+62NPH7pa+o7sO59Ggd00owuLS1pvhNtpBz7iu9w/f90S4PENv2yRi1Krnud+iETMTrOkka3K+Rte/otf9FltM8tmzOsw1jrv6OnTag/8Auq4xxEbC8+ZsFnrw6feswW4jHu1d/QuhKekdiikq3u3gyhjCebGjPxW3h0tcXOJlqZtXbLG0xD6agr3ySYbNDQCTtvyzW01DVUzY4dx+aqLQuQboBAIMZXIKUjbku8B8UHwWvk01JWR1MDywTx9YbWuew2Ic3Yci1SVhlTaVo62zZwKWoOQeOw88yfcfNaOp0GLPznlPnDe02vy4OUc48p/jyLaT0NNBm4Ymbntzb48F89qdFlwTzjePOP8AuT6DTa3Fnj9s7T5T/wBzc5ajbCAQCDSmjxSMZ7T2jwvmtvQU7WppE+e/05tTX37GnvPw2+vJ2Ncpr1Aj3RRRtHeRiPvC2OLZO1qOz5RH5YOE4+zp9/OZ/DjRQPfkxj3/AIWk+5c+uO9u7Ez8nQtete9MR6ujBq5Vu/dYBxe4N9NvotunDtTf3dvXl/bUvxHTU97f05n4dUXfvJ2N5NaXeuS3KcGvPft9GpfjNI7lZn1Ow6tUre100p5uDR5NF/VbdOEYK96Zlp34vnnuxEf7+5yOgp22wU8II2EtxkeLlu49Lhx92sNLJqs2TvWkwZnWsDYcBkPILPswMnDigqQgrZB19CRWDncSB4D/AJVhJdJzbgg71UKQmxIO42QNtKCUEFArUOQMQts0Dl6oPlPpMo8dGJAM4ZGu/hd1T7wpKw8rYVFfRaD1lng6h/TQ7DG/Ow+6d3dsSeZE7c4d5tBS1gL6R4iltcxOyz5D4i4XJ1XCqX/di5T5eH9OtpuK3p+3Lzjz8f7cafRs7H9G6J+LgGk3HEEbQuHfTZqW7M1nd3KanFevai0bGqfV6rfshLRxeQ30OazU4dqb+7t68mG/ENNT3t/Tm6UGp0h+0lY3k0F3yW5Tg1579oj0ad+MY47tZn15OnRarwRua8uke5puMwBfuAXQ03DceC8XiZmXP1PEsmek0mIiHSko4S8yGKMvNruLbnIADbyAW1OnxTbtzWN/NqxqMsV7EWnbya4iMhkOAFvcs0Rt0YZnfqzcgqQgoQgqQgqQgghBWyCLIO9QMtG0cRfzXqHkwgUqBZwPEe7/AAIN4yg0QVcgUfm4DmEDqBDT1J0tLURbS+J4H4rXb62QeFRleXowwoGoJC0hzSWkZgg2IPIoPVNU6101Kx7zieC9jjvJByv4EIjrFFZkIKEIKEIKEIKkIKkIKkIKkIKkIKkIIQAbfJB9C0WAHAWXp5SgwrBkDwKAhKDdBR6BaPtjxQOIBB4NpWn6Oonj9iV7R3Yjb0svL0yYgZjKD0H6OZrxTx+zI14/ibY/0oj60hFUKChCChQUKChQVKCpQVKChQQgiyDalZd7e8Ijtr0gQZVI6pQZ05QMhBSRAvB2/AoG0Ag8Z16hwaQqPvFr/wAzQvMq4zEUxGg+z+jma08rPaiv+V390R98UVmUFCgzJQUJQUJQVKCpQVKCqAsiJARTNC3rjxVhHVVQIKTdl3cUGFOgaCCkiBeHt+BQNoBB5P8ASbHauB9qCN3q4fBeZWHy7EUwxB9LqNLhrYx7bZG/yk/BEemOKKzJQZkoKFBQoKlAjph5bTzOaSCI3kEZEG21YdRMxitMeUsuniJy1ifOCOqshdStc4lxxSXJNz2uJWHQWmcETM+M/dn19YjPMRHkUqtZCXllNC6cg2xZ2vysNixX1+9prir2mWmg2r2stuySOm6yVwpmMbDMSbnO7WgXOTtnesH6vUZLeyrG1mb9Jp8dfa2nerPSujamCP6w6qc9zXNBsXZX3i5zz5LznwZsNPaTk3l6wZ8OW/s4ptD6zR0pfDFIdr42OPeQCV1cN5vjrafGIcrNSKZLVjwmXToB1vArNDFLoKoEGc56ru5BjToGggq9AqMnt77IHEAg8v8ApVb+tQnjBbye75qSsPjmKKYjQdrViTDWUx/1Wj83V+KI9XcisnIE6rSEMf2ksbO9wv5LFfNjp3rRDJTDkv3azJKDWCle8Rslu4mwu1wBPAEhYaa3Be3Zi3P5s19FnpXtTXl8mGndLmIshhZ0k8nZbuA4nyPkvOq1U45ilI3tPg9aXTRkib3nasORV0+kjG+SWZsTWtc4taQDYC9uoPitS9NZNZte20Rz2j+vy28d9HForSu8z4z/AH+GujHl2jJS4kktnzJufNZMMzOitM/5PGeIjWViPgropxGi5CMiGz+8qYJmNFMx5WM8ROtiJ+BzVFgFIwgWJc+/PrEZrY4fERgjb4sHEJmc8/Ikwf8Adj/t/wDzCwR/7/l/DNP/AIfn/J7W1pNI8AEnHHkPxLPxCN8E7ecfdh4fyzx6S6GhWEU0AIIIhjBB2g4Qs+mjbDSJ8oYNTO+a0x5y69COse74hZ4YJOqoEGNWeqedggrAEDCCHIE58s+GaBwHeglB5l9K3/kU/wDsu/qUlYfFsUVvGg6OiH2ngPCaI/zhB7A9BlLsPcfcpPQjq+G1V0PDO2R8zXOLZMIGIgWtfO2ZXE0Glx5om1432l29fqsmGYrSdt4aa2aOhiEDoY2xkyW6t8wLEX5r3r8GPF2JpG3N40GfJkm8XnfkvWStZpWNz3BrejbmcgLxOAz7yrktFddWbdNv4l5x1m2hmKxz3/mD2mtNU3RSxiVrnujc0Bt3ZkWzIyC2dTq8Ps7V7W8zE9ObX02kze0rbs8onxJaFYToyQNBJInAAzJPALDpomdFMR/kzamYjWRM/Axoqgk/6e6AtwSPEoAdlbEciVkwYb/pJxzG0zv/ALY8+an6qMkTvEbdD+hKF0MDInFpc0uJIvbM33rZ02KcWKKT1a2qyxlyTeGjdGRdMaix6UjDfEbAWtkO5eowU9p7XxSc9/Z+y8DoaszCu0IGaQZ+CsJJtVAgWqz2R4oNIgg1QCBedqC1K67bbxkg2QeX/Sq79ahHCnv5vd8lJWHxrVFMMQOUZs9h4PYf5gg9lcgyk2HuKk9COr4DV/SFRG2RlPB0pc+97GzTa1svmuBo8+WlZrjpvvLv6vBivaLZLbbQ61PoqqnlZLWlrWRm7YxbM8wNm7fdblNPnzXi+fpHg076jDhpNMHWfF1NKaGhqLGVpxNyDgbG3DmFuZ9Ljzd+Gpg1WTDyrPJlTav0rNkLXHi+7vfkvFNFgp0r9eb1fW579bfTk6LGACzQABuAsB4LaiIjlDWmZnnKbKoLICyCwCDRoQbwDNWEkyqgQJuOJ5PDLyQMsCC6AQZyBAvE7C7kcvHcgcQeTfSbJeut7MEbfVzvivMrD5ZqK3jQN0/ab3j3oPZ0GcgyPcVJ6EdXzuplLJHFL0jHMxSAjELXFtq53Dcd6Ut2o23l0eJZK3vXszvyd8hdJzlSEEWQFkBZAWQACCzQg1aEGsYzVRuqjOoks3mch3oMadiBkIJQCCCEC07EGtPJcZ7Rkfmg8d15mx6QqD7Lms/K0BeZVxGoreNA1Btb3j3oPaBsHcEEFBQoIIQRZBFkEWQFkBZBICC7Qg0aEGjQqjVVCb3YnchkPmgYjag0QCAQCCj2oFXXacQ3beYQeIaSqOknll9uR7h3Fxt6WXlWLUUxGgbph1m/ib70HtBCCpQVKCtkEWQFkEWQFkBZBICC7QgmSVrBie5rBxcQB6oEG6xUxdgjf0juQOH83yXp5PyzXAaNpGfJBaGNBuAglAIBAIBAtWw4mPbcjE1zbjaLi1xzQeIaV0Y+nkMbswDk63aC8qWYEUwwIHtHtvLEOMkY83BB7M5EUKKqUEWQRZAWQFkBZBjVVUcYvLIxneQPRByJ9Z4tkEck7uIGFvmc/RNk3Y9NpGbs4adp4C7vMq7G7SDVLEcVRI+V33nE+9VHUj0ZDFkxjcXds5oG4IkDTQgsgEAgEAgEEEIOJrDoGOoYQQMVsjzQeVaU0VJTvLHjLceK87KxYEV09BMvU044zxf1BEewORVCgqghAWQKVmkoIvtJGNPC93eQzQcuTWMuyp4JJD7Tuq3y2n0V2TdT6tpCbtSCFp3MFj+bamybmaTVOIHFITI7eXG5PiVR2afR8TOyxo8EDIAQLy1G5mfPh3IKxRIGWtQWQCAQCAQCAQCCCEHL01oeOdha4C9tqDy/S+iJKd5a4Xbud8CpspvVKPFW044PLvytJ+Cg9WKKqQg51XpmnjydIC72W9Y+QQIO03NJlT05t7Uht/KPmrsm6v8A0qrm+2nc1p/ZZ1R6ZlXZDtHq1AzPCHHiUHWip2N7LQPBBqgEGUlQ0czwCBdznO25Dh80GscSDYBBZAIBAIBAIBAIBAIBAjpTRrJmFrwDcIPi9H6NNFWCR7Xvja1+HCLnERYD35qbK7smlquTKCBsQ9p5xHyGQ9VULnRNRJnUzOkHsg4W+QyQdKi0fTx/u7HuBQdOOWMbLDwQX6dntBAfWGe0EFTVN5nwQUNUdzfM/BBQ43bSbcBkgvHAg2axBcBBKAQCAQCAQCAQCAQCAQCCjowdoBQTgCCpjQUMSCpgQR0CAECCwhQXESCwYgtZBKAQCAQCAQCAQCAQCAQCAQCAQCAQCAQFkBZAIBAIBAIBAIBAIBAIBB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482199" y="4535962"/>
            <a:ext cx="6172199" cy="789373"/>
            <a:chOff x="1482199" y="4535962"/>
            <a:chExt cx="6172199" cy="789373"/>
          </a:xfrm>
        </p:grpSpPr>
        <p:sp>
          <p:nvSpPr>
            <p:cNvPr id="25" name="Rectangle 24"/>
            <p:cNvSpPr/>
            <p:nvPr/>
          </p:nvSpPr>
          <p:spPr>
            <a:xfrm>
              <a:off x="1482199" y="4535962"/>
              <a:ext cx="6172199" cy="762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          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109" name="Picture 13" descr="http://cdn.appstorm.net/android.appstorm.net/files/2011/06/amazon-app-store-app1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258" y="4617558"/>
              <a:ext cx="598807" cy="598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1" name="Picture 15" descr="http://www.computershopper.com/var/ezwebin_site/storage/images/media/images/windows-store-logo/1062135-1-eng-US/windows-store-logo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338" y="4588108"/>
              <a:ext cx="630380" cy="628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5090" y="4600926"/>
              <a:ext cx="623844" cy="623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6" name="Picture 20" descr="http://ecx.images-amazon.com/images/I/51I08QKQ-6L._SL500_AA300_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3518" y="4573460"/>
              <a:ext cx="714375" cy="714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7" name="Picture 21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461" y="4535962"/>
              <a:ext cx="789373" cy="789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9" name="Picture 23" descr="https://lh6.ggpht.com/xicKCH2J2MPNrfF8Xmv7BqT4oEfuogE_i5Kl3ZbmMU7gRkpU_xAJLyNnvKatVPzCv7k=w300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4635536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>
                          <a14:foregroundMark x1="29297" y1="7752" x2="29297" y2="77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4559336"/>
              <a:ext cx="680484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21" name="Picture 25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>
                          <a14:foregroundMark x1="33617" y1="16923" x2="33617" y2="16923"/>
                          <a14:foregroundMark x1="36028" y1="13007" x2="36028" y2="13007"/>
                          <a14:foregroundMark x1="42270" y1="8112" x2="42270" y2="8112"/>
                          <a14:foregroundMark x1="45674" y1="5734" x2="45674" y2="5734"/>
                          <a14:foregroundMark x1="34468" y1="9091" x2="34468" y2="9091"/>
                          <a14:foregroundMark x1="31915" y1="11748" x2="31915" y2="11748"/>
                          <a14:foregroundMark x1="9645" y1="73566" x2="9645" y2="73566"/>
                          <a14:foregroundMark x1="24965" y1="93427" x2="24965" y2="93427"/>
                          <a14:foregroundMark x1="91489" y1="86014" x2="91489" y2="86014"/>
                          <a14:foregroundMark x1="70638" y1="64755" x2="70638" y2="64755"/>
                          <a14:foregroundMark x1="69645" y1="48811" x2="69645" y2="48811"/>
                          <a14:foregroundMark x1="57163" y1="60000" x2="57163" y2="60000"/>
                          <a14:foregroundMark x1="49929" y1="61818" x2="49929" y2="61818"/>
                          <a14:foregroundMark x1="39291" y1="61958" x2="39291" y2="61958"/>
                          <a14:foregroundMark x1="33050" y1="62378" x2="33050" y2="62378"/>
                          <a14:foregroundMark x1="9078" y1="55245" x2="9078" y2="55245"/>
                          <a14:foregroundMark x1="68936" y1="21119" x2="68936" y2="21119"/>
                          <a14:foregroundMark x1="60426" y1="16643" x2="60426" y2="16643"/>
                          <a14:foregroundMark x1="46241" y1="6154" x2="46241" y2="6154"/>
                          <a14:foregroundMark x1="38440" y1="6434" x2="38440" y2="6434"/>
                          <a14:foregroundMark x1="44255" y1="9650" x2="44255" y2="9650"/>
                          <a14:foregroundMark x1="48936" y1="8252" x2="48936" y2="8252"/>
                          <a14:foregroundMark x1="58582" y1="7972" x2="58582" y2="7972"/>
                          <a14:foregroundMark x1="68227" y1="14965" x2="68227" y2="14965"/>
                          <a14:foregroundMark x1="71064" y1="20699" x2="71064" y2="20699"/>
                          <a14:foregroundMark x1="66950" y1="18042" x2="66950" y2="18042"/>
                          <a14:foregroundMark x1="60851" y1="8951" x2="60851" y2="8951"/>
                          <a14:foregroundMark x1="56170" y1="5455" x2="56170" y2="5455"/>
                          <a14:foregroundMark x1="47234" y1="4336" x2="47234" y2="4336"/>
                          <a14:foregroundMark x1="40426" y1="5315" x2="40426" y2="5315"/>
                          <a14:foregroundMark x1="35603" y1="11189" x2="35603" y2="11189"/>
                          <a14:foregroundMark x1="32908" y1="15944" x2="32482" y2="16643"/>
                          <a14:foregroundMark x1="30496" y1="19580" x2="30355" y2="205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8467" y="4562843"/>
              <a:ext cx="702953" cy="71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13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Mobile Operating Systems</a:t>
            </a:r>
            <a:endParaRPr lang="en-US" sz="4800" dirty="0">
              <a:solidFill>
                <a:srgbClr val="FFFF66"/>
              </a:solidFill>
            </a:endParaRPr>
          </a:p>
        </p:txBody>
      </p:sp>
      <p:pic>
        <p:nvPicPr>
          <p:cNvPr id="5122" name="Picture 2" descr="http://cdn.androidbeat.com/wp-content/uploads/2013/07/androi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12328"/>
            <a:ext cx="1948387" cy="18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encrypted-tbn0.gstatic.com/images?q=tbn:ANd9GcQMUMr74zKzjwgOV5rcSe_zmg6ZCBQuv4mNC5FEzKGhiE5ks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1952"/>
            <a:ext cx="2075017" cy="20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58115"/>
            <a:ext cx="1981200" cy="2395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10996"/>
              </p:ext>
            </p:extLst>
          </p:nvPr>
        </p:nvGraphicFramePr>
        <p:xfrm>
          <a:off x="561034" y="3886200"/>
          <a:ext cx="8094816" cy="2073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8272"/>
                <a:gridCol w="2698272"/>
                <a:gridCol w="2698272"/>
              </a:tblGrid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Android</a:t>
                      </a:r>
                      <a:endParaRPr lang="en-US" sz="2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iOS</a:t>
                      </a:r>
                      <a:endParaRPr lang="en-US" sz="2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Windows Phone</a:t>
                      </a:r>
                      <a:endParaRPr lang="en-US" sz="2800" dirty="0"/>
                    </a:p>
                  </a:txBody>
                  <a:tcPr marT="45734" marB="45734"/>
                </a:tc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Java</a:t>
                      </a:r>
                      <a:endParaRPr lang="en-US" sz="2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Objective C</a:t>
                      </a:r>
                      <a:endParaRPr lang="en-US" sz="2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C#</a:t>
                      </a:r>
                      <a:endParaRPr lang="en-US" sz="2800" dirty="0"/>
                    </a:p>
                  </a:txBody>
                  <a:tcPr marT="45734" marB="45734"/>
                </a:tc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Android SDK</a:t>
                      </a:r>
                      <a:endParaRPr lang="en-US" sz="2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iOS</a:t>
                      </a:r>
                      <a:r>
                        <a:rPr lang="en-US" sz="2800" dirty="0" smtClean="0"/>
                        <a:t> SDK</a:t>
                      </a:r>
                      <a:endParaRPr lang="en-US" sz="2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.NET Framework</a:t>
                      </a:r>
                    </a:p>
                  </a:txBody>
                  <a:tcPr marT="45734" marB="45734"/>
                </a:tc>
              </a:tr>
              <a:tr h="51831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Linux</a:t>
                      </a:r>
                      <a:endParaRPr lang="en-US" sz="2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OS</a:t>
                      </a:r>
                      <a:r>
                        <a:rPr lang="en-US" sz="2800" baseline="0" dirty="0" smtClean="0"/>
                        <a:t> X/Darwin</a:t>
                      </a:r>
                      <a:endParaRPr lang="en-US" sz="2800" dirty="0"/>
                    </a:p>
                  </a:txBody>
                  <a:tcPr marT="45734" marB="45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Windows NT</a:t>
                      </a:r>
                    </a:p>
                  </a:txBody>
                  <a:tcPr marT="45734" marB="45734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46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Programming for Mobile OS</a:t>
            </a:r>
            <a:endParaRPr lang="en-US" sz="4800" dirty="0">
              <a:solidFill>
                <a:srgbClr val="FFFF66"/>
              </a:solidFill>
            </a:endParaRPr>
          </a:p>
        </p:txBody>
      </p: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Not just learning a programming language and libraries</a:t>
            </a:r>
          </a:p>
          <a:p>
            <a:pPr lvl="1"/>
            <a:r>
              <a:rPr lang="en-US" sz="2400" dirty="0" smtClean="0"/>
              <a:t>Need to understand the “lifecycle” of an application</a:t>
            </a:r>
          </a:p>
          <a:p>
            <a:pPr lvl="1"/>
            <a:r>
              <a:rPr lang="en-US" sz="2400" dirty="0" smtClean="0"/>
              <a:t>Different components of a single application</a:t>
            </a:r>
          </a:p>
          <a:p>
            <a:pPr>
              <a:buNone/>
            </a:pPr>
            <a:endParaRPr lang="en-US" sz="2400" dirty="0"/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Limitations</a:t>
            </a:r>
            <a:endParaRPr lang="en-US" sz="2400" dirty="0">
              <a:solidFill>
                <a:prstClr val="black"/>
              </a:solidFill>
            </a:endParaRPr>
          </a:p>
          <a:p>
            <a:pPr lvl="1"/>
            <a:r>
              <a:rPr lang="en-US" sz="2400" dirty="0"/>
              <a:t>Resource constrained (memory, disk, CPU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Battery life</a:t>
            </a:r>
          </a:p>
          <a:p>
            <a:pPr lvl="1"/>
            <a:r>
              <a:rPr lang="en-US" sz="2400" dirty="0" smtClean="0"/>
              <a:t>Network latency and connectivity</a:t>
            </a:r>
          </a:p>
          <a:p>
            <a:pPr lvl="1"/>
            <a:r>
              <a:rPr lang="en-US" sz="2400" dirty="0" smtClean="0"/>
              <a:t>Screen size</a:t>
            </a:r>
          </a:p>
          <a:p>
            <a:pPr lvl="1"/>
            <a:r>
              <a:rPr lang="en-US" sz="2400" dirty="0" smtClean="0"/>
              <a:t>Device heterogeneity</a:t>
            </a:r>
          </a:p>
          <a:p>
            <a:pPr lvl="1"/>
            <a:r>
              <a:rPr lang="en-US" sz="2400" dirty="0" smtClean="0"/>
              <a:t>Simple, quick, intuitive, usable</a:t>
            </a:r>
          </a:p>
        </p:txBody>
      </p:sp>
    </p:spTree>
    <p:extLst>
      <p:ext uri="{BB962C8B-B14F-4D97-AF65-F5344CB8AC3E}">
        <p14:creationId xmlns:p14="http://schemas.microsoft.com/office/powerpoint/2010/main" val="301941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cdn.overclock.net/e/ea/ea452c5d_t-mobile-g1-android-2.3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263" y="3409025"/>
            <a:ext cx="1616561" cy="118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Android</a:t>
            </a:r>
            <a:endParaRPr lang="en-US" sz="4800" dirty="0">
              <a:solidFill>
                <a:srgbClr val="FFFF66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Open platform developed by the Open Handset Alliance</a:t>
            </a:r>
          </a:p>
          <a:p>
            <a:pPr lvl="1"/>
            <a:r>
              <a:rPr lang="en-US" sz="2400" dirty="0" smtClean="0"/>
              <a:t>Consortium of 84 companies</a:t>
            </a:r>
          </a:p>
          <a:p>
            <a:pPr lvl="1"/>
            <a:r>
              <a:rPr lang="en-US" sz="2400" dirty="0" smtClean="0"/>
              <a:t>Hardware, software, and telecommunication companies</a:t>
            </a:r>
          </a:p>
          <a:p>
            <a:pPr lvl="1"/>
            <a:r>
              <a:rPr lang="en-US" sz="2400" dirty="0" smtClean="0"/>
              <a:t>T-Mobile, Sprint, Google, eBay, Qualcomm, </a:t>
            </a:r>
            <a:r>
              <a:rPr lang="en-US" sz="2400" dirty="0" err="1" smtClean="0"/>
              <a:t>Nvidia</a:t>
            </a:r>
            <a:r>
              <a:rPr lang="en-US" sz="2400" dirty="0" smtClean="0"/>
              <a:t>, TI, Intel, HTC, LG, Sony, Samsung, Motorola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First Android phone released in 2008 (HTC Dream)</a:t>
            </a:r>
          </a:p>
          <a:p>
            <a:endParaRPr lang="en-US" sz="2400" dirty="0"/>
          </a:p>
          <a:p>
            <a:r>
              <a:rPr lang="en-US" sz="2400" dirty="0" smtClean="0"/>
              <a:t>Currently holds </a:t>
            </a:r>
            <a:r>
              <a:rPr lang="en-US" sz="2400" dirty="0" smtClean="0"/>
              <a:t>82.8% </a:t>
            </a:r>
            <a:r>
              <a:rPr lang="en-US" sz="2400" dirty="0" smtClean="0"/>
              <a:t>market share as of Q2 </a:t>
            </a:r>
            <a:r>
              <a:rPr lang="en-US" sz="2400" dirty="0" smtClean="0"/>
              <a:t>2015*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7848600" y="6172200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*IDC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Open platform leads to many devices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Android as a Platform</a:t>
            </a:r>
            <a:endParaRPr lang="en-US" sz="4800" dirty="0">
              <a:solidFill>
                <a:srgbClr val="FFFF66"/>
              </a:solidFill>
            </a:endParaRPr>
          </a:p>
        </p:txBody>
      </p:sp>
      <p:pic>
        <p:nvPicPr>
          <p:cNvPr id="3074" name="Picture 2" descr="http://cdn0.mos.techradar.futurecdn.net/art/other/Google/Project%20Glass/glass_photos4-580-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4" y="2344049"/>
            <a:ext cx="2491109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ubergizmo.com/wp-content/uploads/2012/01/Lenovo-K91-android-t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96239"/>
            <a:ext cx="2971800" cy="151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imm O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860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1.androidauthority.com/wp-content/uploads/2012/02/samsu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10" y="4191000"/>
            <a:ext cx="2553908" cy="172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arm8.staticflickr.com/7071/7214580162_3be122db0b_z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335757"/>
            <a:ext cx="2362200" cy="15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8" descr="data:image/jpeg;base64,/9j/4AAQSkZJRgABAQAAAQABAAD/2wCEAAkGBhQQEBQUEhQWEhUWEBQUFBIVFRQUFBQVFBQVFBQUFRQXHCYeFxkjGRUUHy8gIycpLCwsFR4xNTAqNSYrLCkBCQoKDgwOGg8PGiofHCUvKi4sLCkxLi0pLCkuKTEtKSwqKiopKSkpKiwpKSw1LDUsLCopLCkpLDUsKSksNSkxNf/AABEIAKcBLQMBIgACEQEDEQH/xAAcAAABBQEBAQAAAAAAAAAAAAAEAAECAwUGBwj/xABCEAABAwEFAwgIBAUEAgMAAAABAAIDEQQFEiExBkFxEyIyUWGBkaEUFUJSU7HB0QcjcpIWJENi4TSCk/BEozODov/EABkBAQEBAQEBAAAAAAAAAAAAAAABAgMEBf/EACoRAQACAQMCBAUFAAAAAAAAAAABAhEDEjEEIRNBUWEFInGRoRQyQrHx/9oADAMBAAIRAxEAPwDzOI43PmlPNLiQN7j1BB3hepeczkNGjQJXtaxUNb0W5D6lZwZ16oJOkJ7AoYVY5QQKiSSSBUTEp01EE22ghExWquuSDISog2Ip6I6O01XOxzlvBGx2jeFB0EV4Pb/cO37o2C82u15p7fuuds9uGhRUsjQK4gt11LQzth0oNU4XINvvkzzCT2bk0t/Tyac0eC6+LDO110toazpOA4lZ8+0kLNDi4Lk3tc7NzieGagbETvoszqz5LFG3adriegKdpzWRaL4kk1cT2J2WEb81eyIDQLnNpnlrEARC92vmrmWAbyii4DUpuV6gT3KKeOFo0AVuajG6u6imECDFIBF2a6JpOjG7iRQeJWpZdjpD03NZ2DnH7IMIIizWV0ho0E8F1Vm2Shb0i5/E0HgFrwxNjFGtDR2BBiXVsxh50v7fufosXaK38pNRuTWc1oGnaV1N93hyUL3b6UHE5BcBVBaCnqq8SWJBcHJw5UhylVBbiUg5UtVjWILLdLSCnvOH3VVgj5qle+QjaOqpV9kZRoUkcc44nVKmFCMKxUM5h1pl1qC3bM8NjDaDPVRtVhY5pIyIFfBBh0STpigSSSSBJJJkDFSjfRTgs5eeaK9vUtOz3TTVAG2IlW+idZqtNtkAVc5DcmirjpvQCtgazUZnRo1Kuks5HTy6oxr39S12XcbOwOd/8rxkTngHZ/cgBYy46kk9lSgGL65aDqGiai2rLslPJ0Y3AdbqNHmtWz/h289ORrewAuPig5EBVSPNaBpPDevQ4NhI26nHxJHkFow3CI+g1g4AIPNbLcdok6MeEdZ+5WxZtiXnOSSnYM/LRdv6G8bvNVGzv6lBi2XZOFvSxP4mg8Ataz2KOPoMa3gBXxVvIuG4qJaeoqizGmMiqJTF6CzGoukQk1vYzpOaOJQgvtjnBrSXEmgoCgzNrbZVzGD9R+QWAiL1nxzvPbhHAZIWqCYKeqgnQSxJ6qKQKC1r1a16HCsagVufikHY0LTgZkspucp7lsRigWZVwzclJmq0GXQ94LmDEBrTcgZWFuootIvjtFCrZLZzDTgs7EpF+VEEEkkxKB6pVTltNclfYosZo0VQUNjJRtmulzszkPmtaz3WG5nPsRRagohgDBQCisU8KrmcGipQUWm0YR2nQLotmdnsFJJM3nQe7X6rH2eu3l5cbui05dp3L0K7IKurub/0INN11ROYA9gdxTxWaOPJjGt4ABSklQ75VBY+ZVGRUSzAamnHJBzX7CzWQHsGfyQaYckXrnZ9r4x0Wudxo0LNtO2Eh6IazjmUHYukVbrS1uZIA7TRcHLfM8ntOP6RQeSFMMjtf/076ZqxWWZtEebubRtLAz28X6alZlp21aOgwntcQPJc16L7zx3D6lRdA0lrWVe5zg0VJpnvo0VWtks+LVp2na6V2mFnAV8ysue9HydJ7ndgrTyRMd14Tz5Y4+a00DQHmrgKAu/tq6qv2JuyG1W5/pDi+NgJZG5wbyhHRa7cMldqeIxJHjXLvIr4La2TswMz3nSOJz+/QfVV7cxWf0pgs7GM5jeUazoh+8A9iOuZnJ2G0Sb3uEYPYNfMrMxhqtsufndVxPWaqGBTlyKrMgUbPyYTcmFS+2tGrgqH3swb68EBuBItWY6+OppKibbK7RtEGoWq1o0WG6ST2nhveFrWeSrQdctUCifRxPajBePBCNs+ON1Na5LHcXA0O5ZmAXdt6viLg32hQod8mNxqo2dmRKrY+jiqHFlroq3xkaq+B1SSiXUIoVRmJCQDQVV1psxGmY3nq4rR2eu5r3Fzi0Bp1JAqeCCNkuEyZuq0duq3bFdzYxRg4neVc+3Qs1kB/SC5G2YtfGHNrnoSKZDeEATok3JI7kUxjQAmNZU9ZZAxvWtW858DD1oCxnkrPJKelI4RR9/ScOAQdDY7bBAwMDxl1Z1PXktj+Ko42UjY53WTRtSvP7LZXSVoaAanSnaStjZy6nWmbkmuBNDznHmtDdSaZncrtYm8Q2LRthIeiGt484rPmvqd/tu/2jCPok+yBhIdJGwhzmkauGHLQdqrMkIGb5HGgyaA0V35la2w5zqz5QHeHu6R/c6qhyI3u7gPur4rxY0AckHOBric458WjVWMvSXCAxjWUFMTWCtN2ZWor6Q521ZjmcA6sHW7iT9EhaAOi0DuCcWN5/yVNt3neV2jTn0cLa9fOVTrS471W55O9aMN1tJFanyR8d2Rj2a8c12r09rPJq9fp6c47y50K6GzkuBMbngezUtr1c4Zro2QtGgA7gprtHSesvJb4pP8a/dix2SUOxRxxw81zcudk7rLq59qHj2aIObzXLoNJOZyFe1dEhrLfM1mmkdFFjLg1nOJwFmrhQe0cqO9nUZrh1Ol4VM0jM5e34Z1MdTrTGvO2sRn075jznLAvC7GRaYsQeQcW4itcuK6K8ouRu2zs3vIef8AdV31C5632Z7cDXtLXOJNDWtHEAa6rotun05FgyoDTuo0fJeGc9s8vs1ivfZ+3M4+jgLyleZHc7CKrPdh9p5PAH6rRvBuNxoQBXVCiyxjV4WWg2Jg9kniafJSFp6mNHcSiQ+EdbuAT+sYx0Y68SgGE0h0y4CikLJI73vNXm+Hey1o7qqBvKU6GnAUQIXM9admjwNA6gshxldqXHvWvZ2kNFdcKDUu1n5Z4lYsreceJ+a6K6mfk95WBbBSRw7UFAFFW+zg6qxOoItZRIlSUXIIF1FRI/u4K16HkQWRCpFa0qK8N69CsN4wyANjOEAABpyNAvPoqalWemNGh8FR6QY1nW+8o4siau90ZnvXL2baiVgoKuFKc76HcgYrQ5zswPGpQaVstBmcANSaAcVdfsgErIW9GFlD2vObirLiiAc+Y9GFmLi7Ro8VjGYnG8mpLsz1knNATZjM0HAQ0HXfoag9ma2bpuRxjBL6Vqa0NdVnC/HuibCyOhJoXgZkE6adq9BsGy9oLGtbDJkAM24fmvb09aTM7uHyeu1NWtYjSjvPswGXE0aknyRDLrjHs141K6+H8PbW7NzGxjeXPaKeCMj/AA7IFZbTEygqac4hevxNCvGHy/B67U5z/Ti2QtboAO4Ki32xsZZjFWlxqAc6AL0izbCWTKs8klTTmNoK+BW7F+HlhbQujx03vcT9li/V0xiHXR+Ga2+LXmPu8QdfcdCI4CScgXOLqdwGqJjttqkc0xWcAg1GGOu6lD3L3Rtx2ZjPyIoAagAkNIGdDn1ocXixrHVtEba5DAKFtKVLQACeOma8k6/s+pHSY5l5TYdmrwnfjlgfkzC0YcIFTUrag/D21u1axm84ntqB10FV6DdrY5sbRO+UgAu1AGZ0qKI82NsTXlrC8nUVqXVOlTuz8lf1d6xirM/DdK9t18y87h/DzfJaYxzS7mgu5o1O5Gs2EszQcUkshDA/mtDQQdF19nLqClnDNGAOIyZqa9nYmmfaPZZE3PWpJA7QOoUXlnW6q3Noj6f69Vei6SnFM/Vz7tkbLG0FsLnk7nOJplXPd2Kv1e1oeOQjjFKNIo5xJNBuyXSzlZ1oFSwdcjB4Gp+S1FrTzOW506Vj5YiHku3z+UvoM3NdBH4UJWbttLitMY6mA+JJV1pn5a+pX6j0mQ9zAR9Fn7UOxWxw6mNHgwLM8uleHI2yEuccIyrqqm3X1kDvT2qtS1tVS2wPKjQgWOMavHin/IG8ngFW26nKz1UN7gOJCB/ToRownjQJeuAOjG0cc04scQ1kb80/5A3k8AgqdfDzoGjgEdZHlwqdaIQ2yEaNcfBGWR1RXs0QdNczPyB3rnr2ZSZ3cunuZn8u3vXPbRMpLxagAihLlJ1mcNKFDWm0VccOQrkFVHMRoSgJB8VFyjy5JzUntooKnKiRXOKrAqQgm6PmhVck7rAV84rvoh3Rs3urwVC5Eb3j5omxMaKlpr2oYOjG4lG2cDASBSqDYxcnYHHfLLTuZn86LNu9oxMBNMR+ZAR+0RwtgiHsxgni7M+SFs12CU57staAdqsM2ns7GxWGzG87NFZ3GVjQJZXEgg8kHPdpp0R4helXXMZrVB+Zj6UsgBB6ILg2la60Gi4r8G7hj9JtEpjxtig5MgAuLjK4Ain6WlevWdrYs4bJgrUVpHGaDrOtCum+a9oc/DracyAgY+QnFZHZ1xGSSrfeo0dpAUm2O0joQ2dlTSupwknUb6CngtF94SU0iZka45AaGuhAVE97kMAM8LHl2dAXgAbgK57s+K5uh47qtDm0kma0bhE3CBzg76eZSGzWIHlppJSTWpo3DkeiBprXuCJF3yuHOndqCMDQ3ry80/qNp6UkrubQ88ivEBDAOLZWzxuYQXAtcHCrtaVNCDurn3K0WKxxkEiIHcXEEmue855ogXBDShZizrznOd8yr23ZEDURsrlnhG7RMrgL63s8dWtc0EGmFjTqDSmQ1qn9esoCGSOqKjCwnKpA4Voj2xAaADgAFOigzZLykzDYHnSlSADWnhr5KMFomcfzI2sFNz8RrwWoULOUANoKz3upI0+6JH/tYfujpisK/bTycFpf7ljk8X5D5LVeWb8PHdmXcpa5H9krv3Op9UFfb8drnodC4V8lobEs57z/AGMHi6p+Sx7e4ukncDmXO83LLUR2c9PaHNNG678gquUldvd8ldJbAzINBPao+tH7gB3Iqv0aQ618VNt1uKXp8vXTuCibTKfaKC9tyOVguWmpHiEHgkOpce8p/QXnrQFm7Yxq8eKKsjaDLSizPVjlqWIUb3IOwuRv8s3vWLtDZquaew/RbtxN/lWcCh7fZ8RHeg4J7aKDQiXs6khGN6CqMZhWSvzUJJA3iqAaoLHOU7OM1VVXQijSVBVK5tc6qoSMHskqbpR7tUhO7cweCoTZuqPxWxd9nxviZ1vFVlxySEjIAVzyXQXHlPi+HE53kUAV7z8panncHUHAZD5KqGKUVLSGg/IqhsmT3HrRvr0cnga3M5cepahi0vbfwV2fpdjnvLg6a0OfiaS0lsYwNz6q4l3rrhiIoQ45Uze4/XVU7I3Z6NYbPFvbAzF+ojE7zJWupPKxHYHFdELdI2+FfmiGWVo0a0cAFYlVRokkqpVQJJJJAkkkkDOQk5RTkHOUAMpXH7f2nk7utZ3uMUQ7zUjzXXSrz78V7RS7mt+JbCe5gotVc7+Tzi7pSLLaiMuYG+R+6y4XEROIFdAtCLKwz9r2j5IBjw2F3aQAsujLcY29KpKb06MeyT4JjZKmrnAVUhZWb3DxQL1k3czzTetupgUuTiHtBSrD73kgrN7v3NaO5RN6S9ngruXhHWe5P6bF1E9yAZ1vlO8+C17F0f8AagHXizcw+S0LF0TwQdncA/lY+B+aa0NzUrg/0sfA/NSm1QeZvmVTpSd6YlMoEGqwJgExKBFyKOTAhGipRk4O5UD8o/cB4JxyvDuT8k8703oz/e80F1mjfiGImi2bK/DFaX/2hg/3GiyrvgwuqTXKutdFoSZWMD4k/k0VQC2OMVa08c10twXSya32aBprjmZjGXRBxOPCgKt2Y/DV94x8oJeSGItDcGIkN1dWoota79kpbqtsT7PLy0xbIAHRjmjJtQCTU6hcI6vS3+Hnv3jifL3S+lbG+eH0AkvFr425vOJzWcphe4gBoijqSdABTVZV6bY3xC8MlmfG8uaBHhhDqv6PNAqKrvX5ozDEakPfkl893lfl8Qsc6W0TNDXYXDGwEGgOjd2YVt2Wa9rXFFI21TFsrnCpnLcIa4NLyOqtdKnJa2m97+kSvmKG12uecxNtEzyHFteWkDaNricSTk0AVJO5UXxWN7WstLrRVoLntdKG13gYjU8e1Npv9n1C60NGrmjiQqX3rC3WWMcZGD6r56vfY7kLMZX2lrpA2MugAkJGMjIvJpUVzWZs9sw+2Oaxgq5wLgA0GjQaF7i4gNarthN8vpCTaayt1tMA/wDtZ90LJtzYG62uD/kafkvnK8LhkhtXo72t5TEG0FHA4qYSCNdVv39spDZbMDikFoBq6N4jpg0DnAZxknRpJOWdKptg3y9jl/Em7h/5cXcXH5BZtq/FG7h/5IPBjz9F47s7c0UsfKTPeGumMbGx4MRNAXOOLqDm80ZlA39dos7sIeHjEW4h1tOYIrlkQe9XbCb5euz/AIp2DdI88I3rgvxA2uhtsdnZDi/LMjn4m4alx3LV2K2Mss4mdaJeUEcTHYWOLcOJpcXEjWlKfNedWh4LzhNQK0PZXJO0Qd5mMjZDSwO7Zx5U+yDJAgNetGWwUsMfWZz9UDMz8kHqJK5uzGdZHONVIXYVF08hORICQfJ7x8UFwukqQuhD4ZDvd4pCB/WfFAWLpUhdQ6wgvRH9qXoD+1AY67mjePFHWIc08FimwOW1YhzT+lB2dw/6WPgVZLqqri/0sfAq2XVB5SHJw4KlMUBBcmJVFU6Aqy5uCumbU6071VdzMyexWPjBOZPggr9GHvjxS9Fb748VMWVnb4FP6Kz/AKCgJskYax9DXL55LQt2TIG9UbnHi4/YIJrKRgDe8DwWxeN2yOfzWFwDGgEdg+9UHsf4fW6Oy2ENcQMMbTlSpc6pIrxK4+89sm+sXvJqGNDRSlK9IjxK4T1XL8N3gom65fhu8F4a9LMTEzbPP5l21b1vXERjj8Ne27dYLay0AcpgfiDSddd+45rM2p20FtdGWxGLA2hOLG55FA0ucRU0ApmqvVsvw3eAS9XSfDd4BeykbYw80UiA9o2okfGY6ZZAZkkAajtrrVdDYfxSdFZ4ohZgeSZha8yvFDShNAMqk1osYXbL8N3gE/q2X4bvBbyu2A117ROgE1GkulidHXKlH0xa5g8EELwdiDqVoQd+41Wv6tl+G7wH3S9WTfDd4D7pk2wJ2h2+ktkZYYGR4nNc57cZc7DoDXd9kBcu1loshrFrpmCebq5n6SaHuV3qyb4bvAfdP6rm+G/wTK7YZ0l9zutHLuLnS4w/ERvbmMvor7y2innBDm0q7E45lzj1uJ7vAdSK9VzfDf4f5S9VTfDf4JkxDOsV82iFrmxucxrtQBv0qOo03hVWm1zy0xYnYRQVGgWt6qm+G/wTi7Jh/Tf4JkxDPhve1RxmOMvY0mrsNWl50GIjMgbhoo2EOocQoa71qiwzfCd4JG7ZT/Sf4KZMQV5n+WgH97j80Famnkm9Vcx3LTvqylkEIdk4GlOINVl2wHCG7iAaiqKzPTwNGApetD7gVzYWdR/afsrBC3qP7SgG9au9weaf1q73R5ooRM6j+0/ZPgj6j+0oBfWz/dCXrZ/UPBFjk+39pT1j7fAoATebzlQeC2LF0TwQcmCmQNeCMsY5p/Sg665P9NHwVr0Pcx/lo+CucUHmDGAhMbOFIBKnagrNmHWl6OOtWU7U3egvskeEFEAqpmQCmCgeqYqSVEBdnZWSJvbX/vgtf+In1IawOANN5Q1xWTlLTT3Yz40p8yj49kbQ3ovaK9TiPogoO0MnwvIqJ2jd7g80d/Cts3OB/wB/+EOdkLWDiwgmuuJqYFJ2id7nzTfxEfc+avfctsHsk97CqnXfax7DvBpQRG0Z9zzKm3aansef+FWbPah/Td+xpUSLQNYj/wAf+EBA2oHueaX8UD3PNCmSbfF/6/8ACgbTINYh/wAZQHDage55qxu1TfcPisv0x2+Nv7Cl6w64o/2lBrfxU33D4p/4qZ7p8Qsj1g34TPNP6ez4TPEoNgbUs90+IS/ihnuu8lg2i0NcOawNNdQUOXIOn/ieP3XeSX8Rx9TvALmhIP8AoSbp3INHaSbG6OmmAkDjRZs2Z7gjL7ZSSMHdEEGUEMKVE6SCKVEiUggSdOE5agqeEbZBzXfpQrgi7J0HfpQdPdB/l4+Cuc5DXWfyGcFaSg87LFAhJJBGqQGaSSgMonSSVE6UUoM3Dikkg6fYqKskr+2g8V20bc0klYQcxQlKSS2yElKHKdJYlqEaJiUklFOlROkgWEJckDuHgEkkEDZGH2W+AUfV8e+Nv7Qkkgg66YT/AE2ftCgbjgP9JngmSQROz0B/pt81W7ZuD4Y8T90kkRy21X+pp1RtHzWVVJJFNVMkkgVEkkkCqnaUkkDuRVk6Dv0p0kG/dp/JZwVhKSSD/9k="/>
          <p:cNvSpPr>
            <a:spLocks noChangeAspect="1" noChangeArrowheads="1"/>
          </p:cNvSpPr>
          <p:nvPr/>
        </p:nvSpPr>
        <p:spPr bwMode="auto">
          <a:xfrm>
            <a:off x="155575" y="-762000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0" descr="data:image/jpeg;base64,/9j/4AAQSkZJRgABAQAAAQABAAD/2wCEAAkGBhQQEBQUEhQWEhUWEBQUFBIVFRQUFBQVFBQVFBQUFRQXHCYeFxkjGRUUHy8gIycpLCwsFR4xNTAqNSYrLCkBCQoKDgwOGg8PGiofHCUvKi4sLCkxLi0pLCkuKTEtKSwqKiopKSkpKiwpKSw1LDUsLCopLCkpLDUsKSksNSkxNf/AABEIAKcBLQMBIgACEQEDEQH/xAAcAAABBQEBAQAAAAAAAAAAAAAEAAECAwUGBwj/xABCEAABAwEFAwgIBAUEAgMAAAABAAIDEQQFEiExBkFxEyIyUWGBkaEUFUJSU7HB0QcjcpIWJENi4TSCk/BEozODov/EABkBAQEBAQEBAAAAAAAAAAAAAAABAgMEBf/EACoRAQACAQMCBAUFAAAAAAAAAAABAhEDEjEEIRNBUWEFInGRoRQyQrHx/9oADAMBAAIRAxEAPwDzOI43PmlPNLiQN7j1BB3hepeczkNGjQJXtaxUNb0W5D6lZwZ16oJOkJ7AoYVY5QQKiSSSBUTEp01EE22ghExWquuSDISog2Ip6I6O01XOxzlvBGx2jeFB0EV4Pb/cO37o2C82u15p7fuuds9uGhRUsjQK4gt11LQzth0oNU4XINvvkzzCT2bk0t/Tyac0eC6+LDO110toazpOA4lZ8+0kLNDi4Lk3tc7NzieGagbETvoszqz5LFG3adriegKdpzWRaL4kk1cT2J2WEb81eyIDQLnNpnlrEARC92vmrmWAbyii4DUpuV6gT3KKeOFo0AVuajG6u6imECDFIBF2a6JpOjG7iRQeJWpZdjpD03NZ2DnH7IMIIizWV0ho0E8F1Vm2Shb0i5/E0HgFrwxNjFGtDR2BBiXVsxh50v7fufosXaK38pNRuTWc1oGnaV1N93hyUL3b6UHE5BcBVBaCnqq8SWJBcHJw5UhylVBbiUg5UtVjWILLdLSCnvOH3VVgj5qle+QjaOqpV9kZRoUkcc44nVKmFCMKxUM5h1pl1qC3bM8NjDaDPVRtVhY5pIyIFfBBh0STpigSSSSBJJJkDFSjfRTgs5eeaK9vUtOz3TTVAG2IlW+idZqtNtkAVc5DcmirjpvQCtgazUZnRo1Kuks5HTy6oxr39S12XcbOwOd/8rxkTngHZ/cgBYy46kk9lSgGL65aDqGiai2rLslPJ0Y3AdbqNHmtWz/h289ORrewAuPig5EBVSPNaBpPDevQ4NhI26nHxJHkFow3CI+g1g4AIPNbLcdok6MeEdZ+5WxZtiXnOSSnYM/LRdv6G8bvNVGzv6lBi2XZOFvSxP4mg8Ataz2KOPoMa3gBXxVvIuG4qJaeoqizGmMiqJTF6CzGoukQk1vYzpOaOJQgvtjnBrSXEmgoCgzNrbZVzGD9R+QWAiL1nxzvPbhHAZIWqCYKeqgnQSxJ6qKQKC1r1a16HCsagVufikHY0LTgZkspucp7lsRigWZVwzclJmq0GXQ94LmDEBrTcgZWFuootIvjtFCrZLZzDTgs7EpF+VEEEkkxKB6pVTltNclfYosZo0VQUNjJRtmulzszkPmtaz3WG5nPsRRagohgDBQCisU8KrmcGipQUWm0YR2nQLotmdnsFJJM3nQe7X6rH2eu3l5cbui05dp3L0K7IKurub/0INN11ROYA9gdxTxWaOPJjGt4ABSklQ75VBY+ZVGRUSzAamnHJBzX7CzWQHsGfyQaYckXrnZ9r4x0Wudxo0LNtO2Eh6IazjmUHYukVbrS1uZIA7TRcHLfM8ntOP6RQeSFMMjtf/076ZqxWWZtEebubRtLAz28X6alZlp21aOgwntcQPJc16L7zx3D6lRdA0lrWVe5zg0VJpnvo0VWtks+LVp2na6V2mFnAV8ysue9HydJ7ndgrTyRMd14Tz5Y4+a00DQHmrgKAu/tq6qv2JuyG1W5/pDi+NgJZG5wbyhHRa7cMldqeIxJHjXLvIr4La2TswMz3nSOJz+/QfVV7cxWf0pgs7GM5jeUazoh+8A9iOuZnJ2G0Sb3uEYPYNfMrMxhqtsufndVxPWaqGBTlyKrMgUbPyYTcmFS+2tGrgqH3swb68EBuBItWY6+OppKibbK7RtEGoWq1o0WG6ST2nhveFrWeSrQdctUCifRxPajBePBCNs+ON1Na5LHcXA0O5ZmAXdt6viLg32hQod8mNxqo2dmRKrY+jiqHFlroq3xkaq+B1SSiXUIoVRmJCQDQVV1psxGmY3nq4rR2eu5r3Fzi0Bp1JAqeCCNkuEyZuq0duq3bFdzYxRg4neVc+3Qs1kB/SC5G2YtfGHNrnoSKZDeEATok3JI7kUxjQAmNZU9ZZAxvWtW858DD1oCxnkrPJKelI4RR9/ScOAQdDY7bBAwMDxl1Z1PXktj+Ko42UjY53WTRtSvP7LZXSVoaAanSnaStjZy6nWmbkmuBNDznHmtDdSaZncrtYm8Q2LRthIeiGt484rPmvqd/tu/2jCPok+yBhIdJGwhzmkauGHLQdqrMkIGb5HGgyaA0V35la2w5zqz5QHeHu6R/c6qhyI3u7gPur4rxY0AckHOBric458WjVWMvSXCAxjWUFMTWCtN2ZWor6Q521ZjmcA6sHW7iT9EhaAOi0DuCcWN5/yVNt3neV2jTn0cLa9fOVTrS471W55O9aMN1tJFanyR8d2Rj2a8c12r09rPJq9fp6c47y50K6GzkuBMbngezUtr1c4Zro2QtGgA7gprtHSesvJb4pP8a/dix2SUOxRxxw81zcudk7rLq59qHj2aIObzXLoNJOZyFe1dEhrLfM1mmkdFFjLg1nOJwFmrhQe0cqO9nUZrh1Ol4VM0jM5e34Z1MdTrTGvO2sRn075jznLAvC7GRaYsQeQcW4itcuK6K8ouRu2zs3vIef8AdV31C5632Z7cDXtLXOJNDWtHEAa6rotun05FgyoDTuo0fJeGc9s8vs1ivfZ+3M4+jgLyleZHc7CKrPdh9p5PAH6rRvBuNxoQBXVCiyxjV4WWg2Jg9kniafJSFp6mNHcSiQ+EdbuAT+sYx0Y68SgGE0h0y4CikLJI73vNXm+Hey1o7qqBvKU6GnAUQIXM9admjwNA6gshxldqXHvWvZ2kNFdcKDUu1n5Z4lYsreceJ+a6K6mfk95WBbBSRw7UFAFFW+zg6qxOoItZRIlSUXIIF1FRI/u4K16HkQWRCpFa0qK8N69CsN4wyANjOEAABpyNAvPoqalWemNGh8FR6QY1nW+8o4siau90ZnvXL2baiVgoKuFKc76HcgYrQ5zswPGpQaVstBmcANSaAcVdfsgErIW9GFlD2vObirLiiAc+Y9GFmLi7Ro8VjGYnG8mpLsz1knNATZjM0HAQ0HXfoag9ma2bpuRxjBL6Vqa0NdVnC/HuibCyOhJoXgZkE6adq9BsGy9oLGtbDJkAM24fmvb09aTM7uHyeu1NWtYjSjvPswGXE0aknyRDLrjHs141K6+H8PbW7NzGxjeXPaKeCMj/AA7IFZbTEygqac4hevxNCvGHy/B67U5z/Ti2QtboAO4Ki32xsZZjFWlxqAc6AL0izbCWTKs8klTTmNoK+BW7F+HlhbQujx03vcT9li/V0xiHXR+Ga2+LXmPu8QdfcdCI4CScgXOLqdwGqJjttqkc0xWcAg1GGOu6lD3L3Rtx2ZjPyIoAagAkNIGdDn1ocXixrHVtEba5DAKFtKVLQACeOma8k6/s+pHSY5l5TYdmrwnfjlgfkzC0YcIFTUrag/D21u1axm84ntqB10FV6DdrY5sbRO+UgAu1AGZ0qKI82NsTXlrC8nUVqXVOlTuz8lf1d6xirM/DdK9t18y87h/DzfJaYxzS7mgu5o1O5Gs2EszQcUkshDA/mtDQQdF19nLqClnDNGAOIyZqa9nYmmfaPZZE3PWpJA7QOoUXlnW6q3Noj6f69Vei6SnFM/Vz7tkbLG0FsLnk7nOJplXPd2Kv1e1oeOQjjFKNIo5xJNBuyXSzlZ1oFSwdcjB4Gp+S1FrTzOW506Vj5YiHku3z+UvoM3NdBH4UJWbttLitMY6mA+JJV1pn5a+pX6j0mQ9zAR9Fn7UOxWxw6mNHgwLM8uleHI2yEuccIyrqqm3X1kDvT2qtS1tVS2wPKjQgWOMavHin/IG8ngFW26nKz1UN7gOJCB/ToRownjQJeuAOjG0cc04scQ1kb80/5A3k8AgqdfDzoGjgEdZHlwqdaIQ2yEaNcfBGWR1RXs0QdNczPyB3rnr2ZSZ3cunuZn8u3vXPbRMpLxagAihLlJ1mcNKFDWm0VccOQrkFVHMRoSgJB8VFyjy5JzUntooKnKiRXOKrAqQgm6PmhVck7rAV84rvoh3Rs3urwVC5Eb3j5omxMaKlpr2oYOjG4lG2cDASBSqDYxcnYHHfLLTuZn86LNu9oxMBNMR+ZAR+0RwtgiHsxgni7M+SFs12CU57staAdqsM2ns7GxWGzG87NFZ3GVjQJZXEgg8kHPdpp0R4helXXMZrVB+Zj6UsgBB6ILg2la60Gi4r8G7hj9JtEpjxtig5MgAuLjK4Ain6WlevWdrYs4bJgrUVpHGaDrOtCum+a9oc/DracyAgY+QnFZHZ1xGSSrfeo0dpAUm2O0joQ2dlTSupwknUb6CngtF94SU0iZka45AaGuhAVE97kMAM8LHl2dAXgAbgK57s+K5uh47qtDm0kma0bhE3CBzg76eZSGzWIHlppJSTWpo3DkeiBprXuCJF3yuHOndqCMDQ3ry80/qNp6UkrubQ88ivEBDAOLZWzxuYQXAtcHCrtaVNCDurn3K0WKxxkEiIHcXEEmue855ogXBDShZizrznOd8yr23ZEDURsrlnhG7RMrgL63s8dWtc0EGmFjTqDSmQ1qn9esoCGSOqKjCwnKpA4Voj2xAaADgAFOigzZLykzDYHnSlSADWnhr5KMFomcfzI2sFNz8RrwWoULOUANoKz3upI0+6JH/tYfujpisK/bTycFpf7ljk8X5D5LVeWb8PHdmXcpa5H9krv3Op9UFfb8drnodC4V8lobEs57z/AGMHi6p+Sx7e4ukncDmXO83LLUR2c9PaHNNG678gquUldvd8ldJbAzINBPao+tH7gB3Iqv0aQ618VNt1uKXp8vXTuCibTKfaKC9tyOVguWmpHiEHgkOpce8p/QXnrQFm7Yxq8eKKsjaDLSizPVjlqWIUb3IOwuRv8s3vWLtDZquaew/RbtxN/lWcCh7fZ8RHeg4J7aKDQiXs6khGN6CqMZhWSvzUJJA3iqAaoLHOU7OM1VVXQijSVBVK5tc6qoSMHskqbpR7tUhO7cweCoTZuqPxWxd9nxviZ1vFVlxySEjIAVzyXQXHlPi+HE53kUAV7z8panncHUHAZD5KqGKUVLSGg/IqhsmT3HrRvr0cnga3M5cepahi0vbfwV2fpdjnvLg6a0OfiaS0lsYwNz6q4l3rrhiIoQ45Uze4/XVU7I3Z6NYbPFvbAzF+ojE7zJWupPKxHYHFdELdI2+FfmiGWVo0a0cAFYlVRokkqpVQJJJJAkkkkDOQk5RTkHOUAMpXH7f2nk7utZ3uMUQ7zUjzXXSrz78V7RS7mt+JbCe5gotVc7+Tzi7pSLLaiMuYG+R+6y4XEROIFdAtCLKwz9r2j5IBjw2F3aQAsujLcY29KpKb06MeyT4JjZKmrnAVUhZWb3DxQL1k3czzTetupgUuTiHtBSrD73kgrN7v3NaO5RN6S9ngruXhHWe5P6bF1E9yAZ1vlO8+C17F0f8AagHXizcw+S0LF0TwQdncA/lY+B+aa0NzUrg/0sfA/NSm1QeZvmVTpSd6YlMoEGqwJgExKBFyKOTAhGipRk4O5UD8o/cB4JxyvDuT8k8703oz/e80F1mjfiGImi2bK/DFaX/2hg/3GiyrvgwuqTXKutdFoSZWMD4k/k0VQC2OMVa08c10twXSya32aBprjmZjGXRBxOPCgKt2Y/DV94x8oJeSGItDcGIkN1dWoota79kpbqtsT7PLy0xbIAHRjmjJtQCTU6hcI6vS3+Hnv3jifL3S+lbG+eH0AkvFr425vOJzWcphe4gBoijqSdABTVZV6bY3xC8MlmfG8uaBHhhDqv6PNAqKrvX5ozDEakPfkl893lfl8Qsc6W0TNDXYXDGwEGgOjd2YVt2Wa9rXFFI21TFsrnCpnLcIa4NLyOqtdKnJa2m97+kSvmKG12uecxNtEzyHFteWkDaNricSTk0AVJO5UXxWN7WstLrRVoLntdKG13gYjU8e1Npv9n1C60NGrmjiQqX3rC3WWMcZGD6r56vfY7kLMZX2lrpA2MugAkJGMjIvJpUVzWZs9sw+2Oaxgq5wLgA0GjQaF7i4gNarthN8vpCTaayt1tMA/wDtZ90LJtzYG62uD/kafkvnK8LhkhtXo72t5TEG0FHA4qYSCNdVv39spDZbMDikFoBq6N4jpg0DnAZxknRpJOWdKptg3y9jl/Em7h/5cXcXH5BZtq/FG7h/5IPBjz9F47s7c0UsfKTPeGumMbGx4MRNAXOOLqDm80ZlA39dos7sIeHjEW4h1tOYIrlkQe9XbCb5euz/AIp2DdI88I3rgvxA2uhtsdnZDi/LMjn4m4alx3LV2K2Mss4mdaJeUEcTHYWOLcOJpcXEjWlKfNedWh4LzhNQK0PZXJO0Qd5mMjZDSwO7Zx5U+yDJAgNetGWwUsMfWZz9UDMz8kHqJK5uzGdZHONVIXYVF08hORICQfJ7x8UFwukqQuhD4ZDvd4pCB/WfFAWLpUhdQ6wgvRH9qXoD+1AY67mjePFHWIc08FimwOW1YhzT+lB2dw/6WPgVZLqqri/0sfAq2XVB5SHJw4KlMUBBcmJVFU6Aqy5uCumbU6071VdzMyexWPjBOZPggr9GHvjxS9Fb748VMWVnb4FP6Kz/AKCgJskYax9DXL55LQt2TIG9UbnHi4/YIJrKRgDe8DwWxeN2yOfzWFwDGgEdg+9UHsf4fW6Oy2ENcQMMbTlSpc6pIrxK4+89sm+sXvJqGNDRSlK9IjxK4T1XL8N3gom65fhu8F4a9LMTEzbPP5l21b1vXERjj8Ne27dYLay0AcpgfiDSddd+45rM2p20FtdGWxGLA2hOLG55FA0ucRU0ApmqvVsvw3eAS9XSfDd4BeykbYw80UiA9o2okfGY6ZZAZkkAajtrrVdDYfxSdFZ4ohZgeSZha8yvFDShNAMqk1osYXbL8N3gE/q2X4bvBbyu2A117ROgE1GkulidHXKlH0xa5g8EELwdiDqVoQd+41Wv6tl+G7wH3S9WTfDd4D7pk2wJ2h2+ktkZYYGR4nNc57cZc7DoDXd9kBcu1loshrFrpmCebq5n6SaHuV3qyb4bvAfdP6rm+G/wTK7YZ0l9zutHLuLnS4w/ERvbmMvor7y2innBDm0q7E45lzj1uJ7vAdSK9VzfDf4f5S9VTfDf4JkxDOsV82iFrmxucxrtQBv0qOo03hVWm1zy0xYnYRQVGgWt6qm+G/wTi7Jh/Tf4JkxDPhve1RxmOMvY0mrsNWl50GIjMgbhoo2EOocQoa71qiwzfCd4JG7ZT/Sf4KZMQV5n+WgH97j80Famnkm9Vcx3LTvqylkEIdk4GlOINVl2wHCG7iAaiqKzPTwNGApetD7gVzYWdR/afsrBC3qP7SgG9au9weaf1q73R5ooRM6j+0/ZPgj6j+0oBfWz/dCXrZ/UPBFjk+39pT1j7fAoATebzlQeC2LF0TwQcmCmQNeCMsY5p/Sg665P9NHwVr0Pcx/lo+CucUHmDGAhMbOFIBKnagrNmHWl6OOtWU7U3egvskeEFEAqpmQCmCgeqYqSVEBdnZWSJvbX/vgtf+In1IawOANN5Q1xWTlLTT3Yz40p8yj49kbQ3ovaK9TiPogoO0MnwvIqJ2jd7g80d/Cts3OB/wB/+EOdkLWDiwgmuuJqYFJ2id7nzTfxEfc+avfctsHsk97CqnXfax7DvBpQRG0Z9zzKm3aansef+FWbPah/Td+xpUSLQNYj/wAf+EBA2oHueaX8UD3PNCmSbfF/6/8ACgbTINYh/wAZQHDage55qxu1TfcPisv0x2+Nv7Cl6w64o/2lBrfxU33D4p/4qZ7p8Qsj1g34TPNP6ez4TPEoNgbUs90+IS/ihnuu8lg2i0NcOawNNdQUOXIOn/ieP3XeSX8Rx9TvALmhIP8AoSbp3INHaSbG6OmmAkDjRZs2Z7gjL7ZSSMHdEEGUEMKVE6SCKVEiUggSdOE5agqeEbZBzXfpQrgi7J0HfpQdPdB/l4+Cuc5DXWfyGcFaSg87LFAhJJBGqQGaSSgMonSSVE6UUoM3Dikkg6fYqKskr+2g8V20bc0klYQcxQlKSS2yElKHKdJYlqEaJiUklFOlROkgWEJckDuHgEkkEDZGH2W+AUfV8e+Nv7Qkkgg66YT/AE2ftCgbjgP9JngmSQROz0B/pt81W7ZuD4Y8T90kkRy21X+pp1RtHzWVVJJFNVMkkgVEkkkCqnaUkkDuRVk6Dv0p0kG/dp/JZwVhKSSD/9k="/>
          <p:cNvSpPr>
            <a:spLocks noChangeAspect="1" noChangeArrowheads="1"/>
          </p:cNvSpPr>
          <p:nvPr/>
        </p:nvSpPr>
        <p:spPr bwMode="auto">
          <a:xfrm>
            <a:off x="307975" y="-609600"/>
            <a:ext cx="28670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4" name="Picture 22" descr="http://i.i.com.com/cnwk.1d/i/tim/2011/01/06/AutoLinq_610x45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535" y="4276072"/>
            <a:ext cx="2258065" cy="16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6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Why Choose Android?</a:t>
            </a:r>
            <a:endParaRPr lang="en-US" sz="4800" dirty="0">
              <a:solidFill>
                <a:srgbClr val="FFFF66"/>
              </a:solidFill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600" dirty="0">
                <a:solidFill>
                  <a:prstClr val="black"/>
                </a:solidFill>
              </a:rPr>
              <a:t>Good development </a:t>
            </a:r>
            <a:r>
              <a:rPr lang="en-US" sz="2600" dirty="0" smtClean="0">
                <a:solidFill>
                  <a:prstClr val="black"/>
                </a:solidFill>
              </a:rPr>
              <a:t>environment</a:t>
            </a:r>
          </a:p>
          <a:p>
            <a:pPr lvl="0"/>
            <a:r>
              <a:rPr lang="en-US" sz="2600" dirty="0">
                <a:solidFill>
                  <a:prstClr val="black"/>
                </a:solidFill>
              </a:rPr>
              <a:t>H</a:t>
            </a:r>
            <a:r>
              <a:rPr lang="en-US" sz="2600" dirty="0" smtClean="0">
                <a:solidFill>
                  <a:prstClr val="black"/>
                </a:solidFill>
              </a:rPr>
              <a:t>igh market share</a:t>
            </a:r>
          </a:p>
          <a:p>
            <a:r>
              <a:rPr lang="en-US" sz="2600" dirty="0" smtClean="0">
                <a:solidFill>
                  <a:prstClr val="black"/>
                </a:solidFill>
              </a:rPr>
              <a:t>Open source (good for research!)</a:t>
            </a:r>
          </a:p>
          <a:p>
            <a:pPr lvl="0"/>
            <a:r>
              <a:rPr lang="en-US" sz="2600" dirty="0" smtClean="0">
                <a:solidFill>
                  <a:prstClr val="black"/>
                </a:solidFill>
              </a:rPr>
              <a:t>Large number of devices, new devices coming</a:t>
            </a:r>
          </a:p>
          <a:p>
            <a:pPr lvl="0"/>
            <a:r>
              <a:rPr lang="en-US" sz="2600" dirty="0" smtClean="0">
                <a:solidFill>
                  <a:prstClr val="black"/>
                </a:solidFill>
              </a:rPr>
              <a:t>Apps are typically developed for both Android and </a:t>
            </a:r>
            <a:r>
              <a:rPr lang="en-US" sz="2600" dirty="0" err="1" smtClean="0">
                <a:solidFill>
                  <a:prstClr val="black"/>
                </a:solidFill>
              </a:rPr>
              <a:t>iOS</a:t>
            </a:r>
            <a:endParaRPr lang="en-US" sz="2600" dirty="0" smtClean="0">
              <a:solidFill>
                <a:prstClr val="black"/>
              </a:solidFill>
            </a:endParaRPr>
          </a:p>
          <a:p>
            <a:pPr lvl="0"/>
            <a:r>
              <a:rPr lang="en-US" sz="2600" dirty="0" smtClean="0">
                <a:solidFill>
                  <a:prstClr val="black"/>
                </a:solidFill>
              </a:rPr>
              <a:t>Free to deploy apps</a:t>
            </a:r>
          </a:p>
          <a:p>
            <a:pPr lvl="0"/>
            <a:r>
              <a:rPr lang="en-US" sz="2600" dirty="0" smtClean="0">
                <a:solidFill>
                  <a:prstClr val="black"/>
                </a:solidFill>
              </a:rPr>
              <a:t>Techniques can be applied across all systems</a:t>
            </a: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4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Some Drawbacks</a:t>
            </a:r>
            <a:endParaRPr lang="en-US" sz="4800" dirty="0">
              <a:solidFill>
                <a:srgbClr val="FFFF66"/>
              </a:solidFill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prstClr val="black"/>
                </a:solidFill>
              </a:rPr>
              <a:t>Software fragmentation</a:t>
            </a:r>
          </a:p>
          <a:p>
            <a:r>
              <a:rPr lang="en-US" sz="2600" dirty="0" smtClean="0">
                <a:solidFill>
                  <a:prstClr val="black"/>
                </a:solidFill>
              </a:rPr>
              <a:t>OEM changes, 3</a:t>
            </a:r>
            <a:r>
              <a:rPr lang="en-US" sz="2600" baseline="30000" dirty="0" smtClean="0">
                <a:solidFill>
                  <a:prstClr val="black"/>
                </a:solidFill>
              </a:rPr>
              <a:t>rd</a:t>
            </a:r>
            <a:r>
              <a:rPr lang="en-US" sz="2600" dirty="0" smtClean="0">
                <a:solidFill>
                  <a:prstClr val="black"/>
                </a:solidFill>
              </a:rPr>
              <a:t> party APIs</a:t>
            </a:r>
          </a:p>
          <a:p>
            <a:pPr lvl="0"/>
            <a:r>
              <a:rPr lang="en-US" sz="2600" dirty="0" smtClean="0">
                <a:solidFill>
                  <a:prstClr val="black"/>
                </a:solidFill>
              </a:rPr>
              <a:t>Different hardware on different devices</a:t>
            </a:r>
          </a:p>
          <a:p>
            <a:r>
              <a:rPr lang="en-US" sz="2600" dirty="0" smtClean="0">
                <a:solidFill>
                  <a:prstClr val="black"/>
                </a:solidFill>
              </a:rPr>
              <a:t>No update procedure for the system</a:t>
            </a:r>
          </a:p>
          <a:p>
            <a:r>
              <a:rPr lang="en-US" sz="2600" dirty="0" smtClean="0">
                <a:solidFill>
                  <a:prstClr val="black"/>
                </a:solidFill>
              </a:rPr>
              <a:t>App pirating</a:t>
            </a:r>
          </a:p>
          <a:p>
            <a:endParaRPr lang="en-US" sz="2400" dirty="0" smtClean="0">
              <a:solidFill>
                <a:prstClr val="black"/>
              </a:solidFill>
            </a:endParaRPr>
          </a:p>
          <a:p>
            <a:endParaRPr lang="en-US" sz="2400" dirty="0" smtClean="0">
              <a:solidFill>
                <a:prstClr val="black"/>
              </a:solidFill>
            </a:endParaRP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211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 smtClean="0"/>
              <a:t>Provide the opportunity to explore the capabilities of a mobile platform through lectures, </a:t>
            </a:r>
            <a:r>
              <a:rPr lang="en-US" sz="2600" dirty="0" err="1" smtClean="0"/>
              <a:t>homeworks</a:t>
            </a:r>
            <a:r>
              <a:rPr lang="en-US" sz="2600" dirty="0" smtClean="0"/>
              <a:t>, and a group project</a:t>
            </a:r>
          </a:p>
          <a:p>
            <a:endParaRPr lang="en-US" sz="2600" dirty="0" smtClean="0"/>
          </a:p>
          <a:p>
            <a:r>
              <a:rPr lang="en-US" sz="2600" dirty="0" smtClean="0"/>
              <a:t>After the course you should:</a:t>
            </a:r>
          </a:p>
          <a:p>
            <a:pPr lvl="1"/>
            <a:r>
              <a:rPr lang="en-US" sz="2600" dirty="0" smtClean="0"/>
              <a:t>Be comfortable developing in Android</a:t>
            </a:r>
          </a:p>
          <a:p>
            <a:pPr lvl="1"/>
            <a:r>
              <a:rPr lang="en-US" sz="2600" dirty="0" smtClean="0"/>
              <a:t>Have demonstrated your individual abilities through homework assignments</a:t>
            </a:r>
          </a:p>
          <a:p>
            <a:pPr lvl="1"/>
            <a:r>
              <a:rPr lang="en-US" sz="2600" dirty="0"/>
              <a:t>Have demonstrated your ability to work within a group and carry out an idea through various project develop stages</a:t>
            </a:r>
          </a:p>
          <a:p>
            <a:pPr lvl="1"/>
            <a:r>
              <a:rPr lang="en-US" sz="2600" dirty="0"/>
              <a:t>Have applied various principles of usability, design, conventional coding practices, and security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36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Course Objectives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7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rgbClr val="FFFF66"/>
                </a:solidFill>
              </a:rPr>
              <a:t>Rise of the Smart Phone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066800" y="6019800"/>
            <a:ext cx="75438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 flipH="1" flipV="1">
            <a:off x="-1142206" y="3809206"/>
            <a:ext cx="4419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1600"/>
            <a:ext cx="19050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Course Overview</a:t>
            </a:r>
            <a:endParaRPr lang="en-US" sz="4800" dirty="0">
              <a:solidFill>
                <a:srgbClr val="FFFF66"/>
              </a:solidFill>
            </a:endParaRP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534400" cy="49530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Overview of Android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Using the SDK, development environment, </a:t>
            </a:r>
            <a:r>
              <a:rPr lang="en-US" sz="2400" dirty="0" err="1" smtClean="0">
                <a:solidFill>
                  <a:prstClr val="black"/>
                </a:solidFill>
              </a:rPr>
              <a:t>git</a:t>
            </a:r>
            <a:r>
              <a:rPr lang="en-US" sz="2400" dirty="0" smtClean="0">
                <a:solidFill>
                  <a:prstClr val="black"/>
                </a:solidFill>
              </a:rPr>
              <a:t>, first application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Activities, basic UI development, Fragments, Intents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Services, multitasking, and communicating with Activities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Storing data, retrieving data, exposing data to other apps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Interacting with the Internet, how to build efficient apps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Sensors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Security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Advanced Topics</a:t>
            </a:r>
          </a:p>
          <a:p>
            <a:pPr marL="0" indent="0"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prstClr val="black"/>
                </a:solidFill>
              </a:rPr>
              <a:t>Utilize android developer guide for most of the course</a:t>
            </a:r>
          </a:p>
          <a:p>
            <a:pPr marL="400050" lvl="1" indent="0">
              <a:buNone/>
            </a:pPr>
            <a:r>
              <a:rPr lang="en-US" sz="2400" dirty="0">
                <a:solidFill>
                  <a:prstClr val="black"/>
                </a:solidFill>
              </a:rPr>
              <a:t>http://developer.android.com/guide/components/index.html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685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60% Project</a:t>
            </a:r>
          </a:p>
          <a:p>
            <a:pPr marL="0" indent="0">
              <a:buNone/>
            </a:pPr>
            <a:r>
              <a:rPr lang="en-US" sz="2400" dirty="0" smtClean="0"/>
              <a:t>	20% Project Design</a:t>
            </a:r>
          </a:p>
          <a:p>
            <a:pPr marL="0" indent="0">
              <a:buNone/>
            </a:pPr>
            <a:r>
              <a:rPr lang="en-US" sz="2400" dirty="0" smtClean="0"/>
              <a:t>		10% Initial Design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10% Final Design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10% First Prototype (Presentation in class)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15% Second Prototype (Poster Presentation at </a:t>
            </a:r>
            <a:r>
              <a:rPr lang="en-US" sz="2400" dirty="0" smtClean="0"/>
              <a:t>NYU or </a:t>
            </a:r>
            <a:r>
              <a:rPr lang="en-US" sz="2400" dirty="0" smtClean="0"/>
              <a:t>AT&amp;T)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15% Final Delivery (Demo to me)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We will be using </a:t>
            </a:r>
            <a:r>
              <a:rPr lang="en-US" sz="2400" dirty="0" err="1" smtClean="0"/>
              <a:t>github</a:t>
            </a:r>
            <a:r>
              <a:rPr lang="en-US" sz="2400" dirty="0" smtClean="0"/>
              <a:t> to ensure everyone is working equally on the project. I will also ask each individual for a peer review of each of the their group members.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Grading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8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Everyone </a:t>
            </a:r>
            <a:r>
              <a:rPr lang="en-US" b="1" i="1" u="sng" dirty="0" smtClean="0"/>
              <a:t>MUST</a:t>
            </a:r>
            <a:r>
              <a:rPr lang="en-US" dirty="0" smtClean="0"/>
              <a:t> contribute </a:t>
            </a:r>
            <a:r>
              <a:rPr lang="en-US" b="1" i="1" u="sng" dirty="0" smtClean="0"/>
              <a:t>EQUALLY</a:t>
            </a:r>
            <a:r>
              <a:rPr lang="en-US" dirty="0" smtClean="0"/>
              <a:t> to the implementation and </a:t>
            </a:r>
            <a:r>
              <a:rPr lang="en-US" b="1" i="1" u="sng" dirty="0" smtClean="0"/>
              <a:t>CODING</a:t>
            </a:r>
            <a:r>
              <a:rPr lang="en-US" dirty="0" smtClean="0"/>
              <a:t> of the project</a:t>
            </a:r>
          </a:p>
          <a:p>
            <a:endParaRPr lang="en-US" b="1" i="1" u="sng" dirty="0" smtClean="0"/>
          </a:p>
          <a:p>
            <a:r>
              <a:rPr lang="en-US" dirty="0" smtClean="0"/>
              <a:t>It is </a:t>
            </a:r>
            <a:r>
              <a:rPr lang="en-US" b="1" i="1" u="sng" dirty="0" smtClean="0"/>
              <a:t>NOT ENOUGH</a:t>
            </a:r>
            <a:r>
              <a:rPr lang="en-US" dirty="0" smtClean="0"/>
              <a:t> to just be involved in the design process, the discussions, and the “GUI”</a:t>
            </a:r>
          </a:p>
          <a:p>
            <a:endParaRPr lang="en-US" dirty="0"/>
          </a:p>
          <a:p>
            <a:r>
              <a:rPr lang="en-US" dirty="0" smtClean="0"/>
              <a:t>If it is apparent that you did not contribute to the coding of the project, you be penalized 50% or more for each prototype and the final deliverable</a:t>
            </a:r>
            <a:endParaRPr lang="en-US" dirty="0"/>
          </a:p>
          <a:p>
            <a:endParaRPr lang="en-US" b="1" i="1" u="sn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rgbClr val="FFFF66"/>
                </a:solidFill>
              </a:rPr>
              <a:t>Grading</a:t>
            </a:r>
          </a:p>
        </p:txBody>
      </p:sp>
    </p:spTree>
    <p:extLst>
      <p:ext uri="{BB962C8B-B14F-4D97-AF65-F5344CB8AC3E}">
        <p14:creationId xmlns:p14="http://schemas.microsoft.com/office/powerpoint/2010/main" val="12051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30% </a:t>
            </a:r>
            <a:r>
              <a:rPr lang="en-US" sz="2400" dirty="0" err="1" smtClean="0"/>
              <a:t>Homeworks</a:t>
            </a:r>
            <a:endParaRPr lang="en-US" sz="2400" dirty="0"/>
          </a:p>
          <a:p>
            <a:pPr lvl="1"/>
            <a:r>
              <a:rPr lang="en-US" sz="2400" dirty="0" smtClean="0"/>
              <a:t>There will be 4 homework assignments (grading rubric)</a:t>
            </a:r>
          </a:p>
          <a:p>
            <a:pPr lvl="1"/>
            <a:r>
              <a:rPr lang="en-US" sz="2400" dirty="0" smtClean="0"/>
              <a:t>You </a:t>
            </a:r>
            <a:r>
              <a:rPr lang="en-US" sz="2400" b="1" i="1" u="sng" dirty="0" smtClean="0"/>
              <a:t>MUST</a:t>
            </a:r>
            <a:r>
              <a:rPr lang="en-US" sz="2400" dirty="0"/>
              <a:t> </a:t>
            </a:r>
            <a:r>
              <a:rPr lang="en-US" sz="2400" dirty="0" smtClean="0"/>
              <a:t>turn in something for each assignment, even if </a:t>
            </a:r>
            <a:r>
              <a:rPr lang="en-US" sz="2400" dirty="0" smtClean="0"/>
              <a:t>late</a:t>
            </a:r>
          </a:p>
          <a:p>
            <a:pPr lvl="1"/>
            <a:r>
              <a:rPr lang="en-US" sz="2400" dirty="0" smtClean="0"/>
              <a:t>All aspects count, </a:t>
            </a:r>
            <a:r>
              <a:rPr lang="en-US" sz="2400" b="1" u="sng" dirty="0" smtClean="0"/>
              <a:t>INCLUDING THE GUI</a:t>
            </a:r>
            <a:endParaRPr lang="en-US" sz="2400" b="1" u="sng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2400" dirty="0" smtClean="0"/>
              <a:t>Late assignment policy</a:t>
            </a:r>
          </a:p>
          <a:p>
            <a:pPr lvl="1"/>
            <a:r>
              <a:rPr lang="en-US" sz="2400" dirty="0" err="1" smtClean="0"/>
              <a:t>Homeworks</a:t>
            </a:r>
            <a:r>
              <a:rPr lang="en-US" sz="2400" dirty="0" smtClean="0"/>
              <a:t> are due Sunday night at 11:55 PM</a:t>
            </a:r>
          </a:p>
          <a:p>
            <a:pPr lvl="1"/>
            <a:r>
              <a:rPr lang="en-US" sz="2400" dirty="0" smtClean="0"/>
              <a:t>Each person gets 3 late credits</a:t>
            </a:r>
          </a:p>
          <a:p>
            <a:pPr lvl="1"/>
            <a:r>
              <a:rPr lang="en-US" sz="2400" dirty="0" smtClean="0"/>
              <a:t>Each person must have a late credit for group assignment</a:t>
            </a:r>
          </a:p>
          <a:p>
            <a:pPr lvl="1"/>
            <a:endParaRPr lang="en-US" sz="500" dirty="0"/>
          </a:p>
          <a:p>
            <a:pPr marL="0" indent="0">
              <a:buNone/>
            </a:pPr>
            <a:r>
              <a:rPr lang="en-US" sz="2400" b="1" u="sng" dirty="0" smtClean="0"/>
              <a:t>NO EXTRA CREDIT</a:t>
            </a:r>
            <a:r>
              <a:rPr lang="en-US" sz="2400" dirty="0" smtClean="0"/>
              <a:t> for maintaining late credits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Grading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44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10% Peer Evaluation, Class Participation, Attendance</a:t>
            </a:r>
          </a:p>
          <a:p>
            <a:pPr marL="0" indent="0">
              <a:buNone/>
            </a:pPr>
            <a:endParaRPr lang="en-US" sz="1000" dirty="0" smtClean="0"/>
          </a:p>
          <a:p>
            <a:pPr marL="0" indent="0">
              <a:buNone/>
            </a:pPr>
            <a:r>
              <a:rPr lang="en-US" sz="2400" dirty="0" smtClean="0"/>
              <a:t>Peer Evaluation </a:t>
            </a:r>
            <a:r>
              <a:rPr lang="en-US" sz="2400" dirty="0"/>
              <a:t>–</a:t>
            </a:r>
            <a:r>
              <a:rPr lang="en-US" sz="2400" dirty="0" smtClean="0"/>
              <a:t> for projects, initial fast pitch, possibly presentations 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r>
              <a:rPr lang="en-US" sz="2400" dirty="0" smtClean="0"/>
              <a:t>Class Participation </a:t>
            </a:r>
            <a:r>
              <a:rPr lang="en-US" sz="2400" dirty="0"/>
              <a:t>–</a:t>
            </a:r>
            <a:r>
              <a:rPr lang="en-US" sz="2400" dirty="0" smtClean="0"/>
              <a:t> class is boring if I just talk, </a:t>
            </a:r>
            <a:r>
              <a:rPr lang="en-US" sz="2400" b="1" i="1" u="sng" dirty="0" smtClean="0"/>
              <a:t>PARTICIPATE</a:t>
            </a:r>
            <a:r>
              <a:rPr lang="en-US" sz="2400" dirty="0" smtClean="0"/>
              <a:t> and </a:t>
            </a:r>
            <a:r>
              <a:rPr lang="en-US" sz="2400" b="1" i="1" u="sng" dirty="0" smtClean="0"/>
              <a:t>ASK QUESTIONS</a:t>
            </a:r>
          </a:p>
          <a:p>
            <a:pPr marL="0" indent="0">
              <a:buNone/>
            </a:pPr>
            <a:endParaRPr lang="en-US" sz="1000" b="1" i="1" u="sng" dirty="0"/>
          </a:p>
          <a:p>
            <a:pPr marL="0" indent="0">
              <a:buNone/>
            </a:pPr>
            <a:r>
              <a:rPr lang="en-US" sz="2400" dirty="0" smtClean="0"/>
              <a:t>Attendance</a:t>
            </a:r>
          </a:p>
          <a:p>
            <a:pPr lvl="1"/>
            <a:r>
              <a:rPr lang="en-US" sz="2400" dirty="0" smtClean="0"/>
              <a:t>Google won’t teach you everything! Attend class</a:t>
            </a:r>
          </a:p>
          <a:p>
            <a:pPr lvl="1"/>
            <a:r>
              <a:rPr lang="en-US" sz="2400" dirty="0" smtClean="0"/>
              <a:t>I will be taking attendance. Each person is allowed 2 absences. After this, you will lose credit in this area. I am also planning to track </a:t>
            </a:r>
            <a:r>
              <a:rPr lang="en-US" sz="2400" b="1" i="1" u="sng" dirty="0" smtClean="0"/>
              <a:t>LATE</a:t>
            </a:r>
            <a:r>
              <a:rPr lang="en-US" sz="2400" dirty="0" smtClean="0"/>
              <a:t> arrivals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Grading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2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There is no book required for this course</a:t>
            </a:r>
          </a:p>
          <a:p>
            <a:endParaRPr lang="en-US" sz="2400" dirty="0" smtClean="0"/>
          </a:p>
          <a:p>
            <a:r>
              <a:rPr lang="en-US" sz="2400" dirty="0" smtClean="0"/>
              <a:t>Most of the material will come from the Android developer </a:t>
            </a:r>
            <a:r>
              <a:rPr lang="en-US" sz="2400" dirty="0"/>
              <a:t>guide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developer.android.com/index.html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 also have taken some examples from the following book: </a:t>
            </a: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www.bignerdranch.com/book/android_the_big_nerd_ranch_guide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 recommend that book if you would like to purchase a book, but it is not required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Reference Material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9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This class should be enjoyable if you put in the work</a:t>
            </a:r>
          </a:p>
          <a:p>
            <a:endParaRPr lang="en-US" sz="2400" dirty="0" smtClean="0"/>
          </a:p>
          <a:p>
            <a:r>
              <a:rPr lang="en-US" sz="2400" dirty="0" smtClean="0"/>
              <a:t>I am here to help you...email me (I answer)</a:t>
            </a:r>
          </a:p>
          <a:p>
            <a:endParaRPr lang="en-US" sz="2400" dirty="0" smtClean="0"/>
          </a:p>
          <a:p>
            <a:r>
              <a:rPr lang="en-US" sz="2400" dirty="0" smtClean="0"/>
              <a:t>Do not wait until the last minute on the project</a:t>
            </a:r>
          </a:p>
          <a:p>
            <a:endParaRPr lang="en-US" sz="2400" dirty="0" smtClean="0"/>
          </a:p>
          <a:p>
            <a:r>
              <a:rPr lang="en-US" sz="2400" dirty="0" smtClean="0"/>
              <a:t>The project is not meant to be easy, it should be a semester long effort of design, coding, and presentations</a:t>
            </a:r>
          </a:p>
          <a:p>
            <a:endParaRPr lang="en-US" sz="2400" dirty="0"/>
          </a:p>
          <a:p>
            <a:r>
              <a:rPr lang="en-US" sz="2400" dirty="0" smtClean="0"/>
              <a:t>Do not take this course if you want an easy A</a:t>
            </a:r>
          </a:p>
          <a:p>
            <a:endParaRPr lang="en-US" sz="2400" dirty="0"/>
          </a:p>
          <a:p>
            <a:r>
              <a:rPr lang="en-US" sz="2400" dirty="0" smtClean="0"/>
              <a:t>Most of you are graduate students, I expect graduate work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Some Notes About the Class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9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Homeworks</a:t>
            </a:r>
            <a:r>
              <a:rPr lang="en-US" dirty="0" smtClean="0"/>
              <a:t> must be done individually and students must turn in their own code</a:t>
            </a:r>
          </a:p>
          <a:p>
            <a:endParaRPr lang="en-US" dirty="0" smtClean="0"/>
          </a:p>
          <a:p>
            <a:r>
              <a:rPr lang="en-US" dirty="0" smtClean="0"/>
              <a:t>Project teams should work independently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Discussing of general ideas is allowed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source code or libraries found online </a:t>
            </a:r>
            <a:r>
              <a:rPr lang="en-US" b="1" i="1" u="sng" dirty="0" smtClean="0"/>
              <a:t>MUST</a:t>
            </a:r>
            <a:r>
              <a:rPr lang="en-US" dirty="0" smtClean="0"/>
              <a:t> be cited within your project/homework design documents and </a:t>
            </a:r>
            <a:r>
              <a:rPr lang="en-US" dirty="0" smtClean="0"/>
              <a:t>commented</a:t>
            </a:r>
          </a:p>
          <a:p>
            <a:endParaRPr lang="en-US" dirty="0"/>
          </a:p>
          <a:p>
            <a:r>
              <a:rPr lang="en-US" b="1" u="sng" dirty="0" smtClean="0"/>
              <a:t>DO NOT</a:t>
            </a:r>
            <a:r>
              <a:rPr lang="en-US" dirty="0" smtClean="0"/>
              <a:t> just copy and paste code from a Google search result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https</a:t>
            </a:r>
            <a:r>
              <a:rPr lang="en-US" dirty="0"/>
              <a:t>://engineering.nyu.edu/academics/code-of-conduct/academic-dishonesty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Collaboration/Plagiarism Policy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Programming experience, preferably object oriented and Java</a:t>
            </a:r>
          </a:p>
          <a:p>
            <a:endParaRPr lang="en-US" sz="2400" dirty="0" smtClean="0"/>
          </a:p>
          <a:p>
            <a:r>
              <a:rPr lang="en-US" sz="2400" dirty="0" smtClean="0"/>
              <a:t>Knowledge of operating system concepts</a:t>
            </a:r>
          </a:p>
          <a:p>
            <a:endParaRPr lang="en-US" sz="2400" dirty="0" smtClean="0"/>
          </a:p>
          <a:p>
            <a:r>
              <a:rPr lang="en-US" sz="2400" dirty="0" smtClean="0"/>
              <a:t>Knowledge of database concepts (SQL) </a:t>
            </a:r>
          </a:p>
          <a:p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Prerequisites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7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 us about yourself</a:t>
            </a:r>
          </a:p>
          <a:p>
            <a:endParaRPr lang="en-US" dirty="0" smtClean="0"/>
          </a:p>
          <a:p>
            <a:r>
              <a:rPr lang="en-US" dirty="0" smtClean="0"/>
              <a:t>Your favorite mobile app and why</a:t>
            </a:r>
          </a:p>
          <a:p>
            <a:endParaRPr lang="en-US" dirty="0" smtClean="0"/>
          </a:p>
          <a:p>
            <a:r>
              <a:rPr lang="en-US" dirty="0" smtClean="0"/>
              <a:t>Something interesting about yourself that others don’t know or wouldn’t be able to guess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Icebreaker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2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rgbClr val="FFFF66"/>
                </a:solidFill>
              </a:rPr>
              <a:t>Rise of the Smart Phone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066800" y="6019800"/>
            <a:ext cx="75438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-1142206" y="3809206"/>
            <a:ext cx="4419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1600"/>
            <a:ext cx="19050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Arc 30"/>
          <p:cNvSpPr/>
          <p:nvPr/>
        </p:nvSpPr>
        <p:spPr>
          <a:xfrm rot="5400000">
            <a:off x="-266700" y="-2324100"/>
            <a:ext cx="5562600" cy="11125200"/>
          </a:xfrm>
          <a:prstGeom prst="arc">
            <a:avLst>
              <a:gd name="adj1" fmla="val 2107334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27" name="TextBox 31"/>
          <p:cNvSpPr txBox="1">
            <a:spLocks noChangeArrowheads="1"/>
          </p:cNvSpPr>
          <p:nvPr/>
        </p:nvSpPr>
        <p:spPr bwMode="auto">
          <a:xfrm>
            <a:off x="22098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1993</a:t>
            </a:r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2553494" y="6133306"/>
            <a:ext cx="2286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47800" y="1371600"/>
            <a:ext cx="7315200" cy="1754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3600" dirty="0">
                <a:latin typeface="+mn-lt"/>
              </a:rPr>
              <a:t> calendar, address book, e-mail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3600" dirty="0">
                <a:latin typeface="+mn-lt"/>
              </a:rPr>
              <a:t> touch screen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3600" dirty="0">
                <a:latin typeface="+mn-lt"/>
              </a:rPr>
              <a:t> on-screen "predictive" keyboard</a:t>
            </a:r>
          </a:p>
        </p:txBody>
      </p:sp>
      <p:pic>
        <p:nvPicPr>
          <p:cNvPr id="5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40200"/>
            <a:ext cx="12954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2133600" y="3733800"/>
            <a:ext cx="9652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Simon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Propose an idea for a mobile app that the class should build</a:t>
            </a:r>
          </a:p>
          <a:p>
            <a:endParaRPr lang="en-US" sz="2400" dirty="0" smtClean="0"/>
          </a:p>
          <a:p>
            <a:r>
              <a:rPr lang="en-US" sz="2400" dirty="0" smtClean="0"/>
              <a:t>Assignment Goals:</a:t>
            </a:r>
          </a:p>
          <a:p>
            <a:pPr lvl="1"/>
            <a:r>
              <a:rPr lang="en-US" sz="2400" dirty="0" smtClean="0"/>
              <a:t>Think of novel mobile applications</a:t>
            </a:r>
          </a:p>
          <a:p>
            <a:pPr lvl="1"/>
            <a:r>
              <a:rPr lang="en-US" sz="2400" dirty="0" smtClean="0"/>
              <a:t>Group projects will be selected from here</a:t>
            </a:r>
          </a:p>
          <a:p>
            <a:pPr lvl="1"/>
            <a:r>
              <a:rPr lang="en-US" sz="2400" dirty="0" smtClean="0"/>
              <a:t>Learn to pitch an idea in 5 minutes or less</a:t>
            </a:r>
          </a:p>
          <a:p>
            <a:pPr lvl="1"/>
            <a:endParaRPr lang="en-US" sz="2400" dirty="0"/>
          </a:p>
          <a:p>
            <a:r>
              <a:rPr lang="en-US" sz="2400" dirty="0" smtClean="0"/>
              <a:t>Note: Do not pitch something you don’t want to do! If your project is selected you will be the team leader. 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Homework 1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29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 smtClean="0"/>
              <a:t>Originality – Don’t just port existing software, create something new, you are expected to look for related work</a:t>
            </a:r>
          </a:p>
          <a:p>
            <a:endParaRPr lang="en-US" sz="2600" dirty="0" smtClean="0"/>
          </a:p>
          <a:p>
            <a:r>
              <a:rPr lang="en-US" sz="2600" dirty="0" smtClean="0"/>
              <a:t>Effective Use of Mobile – GPS, always connected, </a:t>
            </a:r>
            <a:r>
              <a:rPr lang="en-US" sz="2600" dirty="0" err="1" smtClean="0"/>
              <a:t>acceleromter</a:t>
            </a:r>
            <a:r>
              <a:rPr lang="en-US" sz="2600" dirty="0" smtClean="0"/>
              <a:t>, </a:t>
            </a:r>
            <a:r>
              <a:rPr lang="en-US" sz="2600" dirty="0" err="1" smtClean="0"/>
              <a:t>multitouch</a:t>
            </a:r>
            <a:r>
              <a:rPr lang="en-US" sz="2600" dirty="0" smtClean="0"/>
              <a:t>, etc.</a:t>
            </a:r>
          </a:p>
          <a:p>
            <a:endParaRPr lang="en-US" sz="2600" dirty="0"/>
          </a:p>
          <a:p>
            <a:r>
              <a:rPr lang="en-US" sz="2600" dirty="0" smtClean="0"/>
              <a:t>Solution Complexity – Is this a 3-4 person semester long project, algorithms required, some research needed</a:t>
            </a:r>
          </a:p>
          <a:p>
            <a:endParaRPr lang="en-US" sz="2600" dirty="0"/>
          </a:p>
          <a:p>
            <a:r>
              <a:rPr lang="en-US" sz="2600" dirty="0" smtClean="0"/>
              <a:t>Problem – Is this app solving a real problem? </a:t>
            </a:r>
          </a:p>
          <a:p>
            <a:endParaRPr lang="en-US" sz="2600" dirty="0"/>
          </a:p>
          <a:p>
            <a:r>
              <a:rPr lang="en-US" sz="2600" dirty="0" smtClean="0"/>
              <a:t>Pitch – Was it a good pitch? Did you make me want to choose your app?</a:t>
            </a: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Evaluation Criteria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5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r>
              <a:rPr lang="en-US" dirty="0" smtClean="0"/>
              <a:t>Get off to a fast start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Explain the relevance of what you do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Stay at a high level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Listen to the audience reaction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Pitch over and over again (Practice!)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How to Pitch an Idea?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9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Establish what you do</a:t>
            </a:r>
          </a:p>
          <a:p>
            <a:endParaRPr lang="en-US" sz="2400" dirty="0" smtClean="0"/>
          </a:p>
          <a:p>
            <a:r>
              <a:rPr lang="en-US" sz="2400" dirty="0" smtClean="0"/>
              <a:t>No one wants to hear your life story and how you got here</a:t>
            </a:r>
          </a:p>
          <a:p>
            <a:endParaRPr lang="en-US" sz="2400" dirty="0" smtClean="0"/>
          </a:p>
          <a:p>
            <a:r>
              <a:rPr lang="en-US" sz="2400" dirty="0" smtClean="0"/>
              <a:t>Make it short and sweet</a:t>
            </a:r>
          </a:p>
          <a:p>
            <a:endParaRPr lang="en-US" sz="2400" dirty="0" smtClean="0"/>
          </a:p>
          <a:p>
            <a:r>
              <a:rPr lang="en-US" sz="2400" dirty="0" smtClean="0"/>
              <a:t>We sell software, we teach underprivileged kids, we prevent unhealthy eating habits, etc.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One Minute!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41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So What?</a:t>
            </a:r>
            <a:endParaRPr lang="en-US" sz="4800" dirty="0">
              <a:solidFill>
                <a:srgbClr val="FFFF6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600200"/>
            <a:ext cx="1905000" cy="1905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We use digital signal processing!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2209800" y="1600200"/>
            <a:ext cx="1447800" cy="1905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So what?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810000" y="1600200"/>
            <a:ext cx="2209800" cy="1905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Our product increases the clarity of sounds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149787" y="1600200"/>
            <a:ext cx="2855259" cy="1905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For instance, if you’re at a loud event with many conversations going on around you, you will be able to hear what people are saying to you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4114800"/>
            <a:ext cx="1905000" cy="1905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We provide 128 bit encryption in a portable device using secure hardware!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209800" y="4114800"/>
            <a:ext cx="1447800" cy="1905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So what?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3810000" y="4114800"/>
            <a:ext cx="2209800" cy="1905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It is really difficult to break into our system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6149787" y="4114800"/>
            <a:ext cx="2855259" cy="1905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For instance, if you’re in a hotel room and want to have a secure telephone conversation with your...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631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 smtClean="0"/>
              <a:t>Are you speaking to an organization – what is their job/mission?</a:t>
            </a:r>
          </a:p>
          <a:p>
            <a:endParaRPr lang="en-US" sz="2400" dirty="0" smtClean="0"/>
          </a:p>
          <a:p>
            <a:r>
              <a:rPr lang="en-US" sz="2400" dirty="0" smtClean="0"/>
              <a:t>Technical, non-technical, executives – your pitch will need to change depending on the type of audience. Learn their track record, history, boards they may be on, etc.</a:t>
            </a:r>
          </a:p>
          <a:p>
            <a:endParaRPr lang="en-US" sz="2400" dirty="0"/>
          </a:p>
          <a:p>
            <a:r>
              <a:rPr lang="en-US" sz="2400" dirty="0" smtClean="0"/>
              <a:t>Find connections, hooks, etc. to make the pitch powerful and meaningful to the audience</a:t>
            </a:r>
          </a:p>
          <a:p>
            <a:endParaRPr lang="en-US" sz="2400" dirty="0"/>
          </a:p>
          <a:p>
            <a:r>
              <a:rPr lang="en-US" sz="2400" dirty="0" smtClean="0"/>
              <a:t>Ask them in advanced what they are expecting, what made them want to meet, special topics they want to hear about etc.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Know Your Audience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31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do you convince someone the opportunity is big?</a:t>
            </a:r>
          </a:p>
          <a:p>
            <a:pPr lvl="1"/>
            <a:r>
              <a:rPr lang="en-US" sz="2400" dirty="0" smtClean="0"/>
              <a:t>Most people use numbers, studies, etc.</a:t>
            </a:r>
          </a:p>
          <a:p>
            <a:pPr lvl="1"/>
            <a:r>
              <a:rPr lang="en-US" sz="2400" dirty="0" smtClean="0"/>
              <a:t>“62% of companies will be using mobile devices...”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Try to make it more intuitive</a:t>
            </a:r>
          </a:p>
          <a:p>
            <a:pPr lvl="1"/>
            <a:r>
              <a:rPr lang="en-US" sz="2400" dirty="0" smtClean="0"/>
              <a:t>Everyone needs....</a:t>
            </a:r>
          </a:p>
          <a:p>
            <a:pPr lvl="1"/>
            <a:r>
              <a:rPr lang="en-US" sz="2400" dirty="0" smtClean="0"/>
              <a:t>All other solutions are broken due to....</a:t>
            </a:r>
          </a:p>
          <a:p>
            <a:pPr lvl="1"/>
            <a:r>
              <a:rPr lang="en-US" sz="2400" dirty="0" smtClean="0"/>
              <a:t>Our solution solves this and more...</a:t>
            </a:r>
          </a:p>
          <a:p>
            <a:pPr lvl="1"/>
            <a:r>
              <a:rPr lang="en-US" sz="2400" dirty="0" smtClean="0"/>
              <a:t>Lots of companies will need to buy this product!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Catalyze Fantasy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7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pic>
        <p:nvPicPr>
          <p:cNvPr id="1026" name="Picture 2" descr="http://conradzero.com/wp-content/uploads/The_art_of_the_start_book_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82675"/>
            <a:ext cx="2743200" cy="374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Art of the Start</a:t>
            </a:r>
            <a:endParaRPr lang="en-US" sz="4800" dirty="0">
              <a:solidFill>
                <a:srgbClr val="FFFF6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0400" y="1676400"/>
            <a:ext cx="5943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does it take to turn ideas into </a:t>
            </a:r>
            <a:r>
              <a:rPr lang="en-US" sz="2400" dirty="0" smtClean="0"/>
              <a:t>action</a:t>
            </a:r>
            <a:r>
              <a:rPr lang="en-US" sz="2400" dirty="0"/>
              <a:t>?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What </a:t>
            </a:r>
            <a:r>
              <a:rPr lang="en-US" sz="2400" dirty="0"/>
              <a:t>are the elements of a </a:t>
            </a:r>
            <a:r>
              <a:rPr lang="en-US" sz="2400" dirty="0" smtClean="0"/>
              <a:t>perfect </a:t>
            </a:r>
            <a:r>
              <a:rPr lang="en-US" sz="2400" dirty="0"/>
              <a:t>pitch?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do you win </a:t>
            </a:r>
            <a:r>
              <a:rPr lang="en-US" sz="2400" dirty="0" smtClean="0"/>
              <a:t>the war </a:t>
            </a:r>
            <a:r>
              <a:rPr lang="en-US" sz="2400" dirty="0"/>
              <a:t>for talent?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 </a:t>
            </a:r>
            <a:r>
              <a:rPr lang="en-US" sz="2400" dirty="0"/>
              <a:t>do you </a:t>
            </a:r>
            <a:r>
              <a:rPr lang="en-US" sz="2400" dirty="0" smtClean="0"/>
              <a:t>establish </a:t>
            </a:r>
            <a:r>
              <a:rPr lang="en-US" sz="2400" dirty="0"/>
              <a:t>a brand without bucks?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These </a:t>
            </a:r>
            <a:r>
              <a:rPr lang="en-US" sz="2400" dirty="0"/>
              <a:t>are some of the issues </a:t>
            </a:r>
            <a:r>
              <a:rPr lang="en-US" sz="2400" dirty="0" smtClean="0"/>
              <a:t>everyone </a:t>
            </a:r>
            <a:r>
              <a:rPr lang="en-US" sz="2400" dirty="0"/>
              <a:t>faces when starting or </a:t>
            </a:r>
            <a:r>
              <a:rPr lang="en-US" sz="2400" dirty="0" smtClean="0"/>
              <a:t>revitalizing </a:t>
            </a:r>
            <a:r>
              <a:rPr lang="en-US" sz="2400" dirty="0"/>
              <a:t>any </a:t>
            </a:r>
            <a:r>
              <a:rPr lang="en-US" sz="2400" dirty="0" smtClean="0"/>
              <a:t>undertaking....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364902" y="4953000"/>
            <a:ext cx="556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For short excerpt see:  http://www.forbes.com/ceonetwork/2004/09/10/0910gkbook.html</a:t>
            </a:r>
          </a:p>
        </p:txBody>
      </p:sp>
    </p:spTree>
    <p:extLst>
      <p:ext uri="{BB962C8B-B14F-4D97-AF65-F5344CB8AC3E}">
        <p14:creationId xmlns:p14="http://schemas.microsoft.com/office/powerpoint/2010/main" val="14870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i="1" u="sng" dirty="0" smtClean="0"/>
              <a:t>5/5/30</a:t>
            </a:r>
            <a:endParaRPr lang="en-US" dirty="0"/>
          </a:p>
          <a:p>
            <a:r>
              <a:rPr lang="en-US" dirty="0" smtClean="0"/>
              <a:t>5 Slides</a:t>
            </a:r>
          </a:p>
          <a:p>
            <a:endParaRPr lang="en-US" dirty="0" smtClean="0"/>
          </a:p>
          <a:p>
            <a:r>
              <a:rPr lang="en-US" dirty="0"/>
              <a:t>3</a:t>
            </a:r>
            <a:r>
              <a:rPr lang="en-US" dirty="0" smtClean="0"/>
              <a:t> Minutes (and 2 minutes for questions!)</a:t>
            </a:r>
          </a:p>
          <a:p>
            <a:endParaRPr lang="en-US" dirty="0" smtClean="0"/>
          </a:p>
          <a:p>
            <a:r>
              <a:rPr lang="en-US" dirty="0" smtClean="0"/>
              <a:t>30 point font or larger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Homework 1 – Fast Pitch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43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Title (try to be catchy)</a:t>
            </a:r>
          </a:p>
          <a:p>
            <a:r>
              <a:rPr lang="en-US" dirty="0" smtClean="0"/>
              <a:t>The Problem </a:t>
            </a:r>
          </a:p>
          <a:p>
            <a:r>
              <a:rPr lang="en-US" dirty="0" smtClean="0"/>
              <a:t>Competition (why don’t they solve it?)</a:t>
            </a:r>
          </a:p>
          <a:p>
            <a:r>
              <a:rPr lang="en-US" dirty="0" smtClean="0"/>
              <a:t>Your Solution</a:t>
            </a:r>
          </a:p>
          <a:p>
            <a:r>
              <a:rPr lang="en-US" dirty="0" smtClean="0"/>
              <a:t>Your Solution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5 Slides for Pitch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9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rgbClr val="FFFF66"/>
                </a:solidFill>
              </a:rPr>
              <a:t>Rise of the Smart Phone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66800" y="6019800"/>
            <a:ext cx="75438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-1142206" y="3809206"/>
            <a:ext cx="4419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1600"/>
            <a:ext cx="19050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rc 23"/>
          <p:cNvSpPr/>
          <p:nvPr/>
        </p:nvSpPr>
        <p:spPr>
          <a:xfrm rot="5400000">
            <a:off x="-266700" y="-2324100"/>
            <a:ext cx="5562600" cy="11125200"/>
          </a:xfrm>
          <a:prstGeom prst="arc">
            <a:avLst>
              <a:gd name="adj1" fmla="val 1897391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51" name="TextBox 24"/>
          <p:cNvSpPr txBox="1">
            <a:spLocks noChangeArrowheads="1"/>
          </p:cNvSpPr>
          <p:nvPr/>
        </p:nvSpPr>
        <p:spPr bwMode="auto">
          <a:xfrm>
            <a:off x="22098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1993</a:t>
            </a:r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2553494" y="6133306"/>
            <a:ext cx="2286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3" name="TextBox 28"/>
          <p:cNvSpPr txBox="1">
            <a:spLocks noChangeArrowheads="1"/>
          </p:cNvSpPr>
          <p:nvPr/>
        </p:nvSpPr>
        <p:spPr bwMode="auto">
          <a:xfrm>
            <a:off x="44958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2000</a:t>
            </a:r>
          </a:p>
        </p:txBody>
      </p:sp>
      <p:cxnSp>
        <p:nvCxnSpPr>
          <p:cNvPr id="30" name="Straight Connector 29"/>
          <p:cNvCxnSpPr>
            <a:endCxn id="6153" idx="0"/>
          </p:cNvCxnSpPr>
          <p:nvPr/>
        </p:nvCxnSpPr>
        <p:spPr>
          <a:xfrm rot="5400000">
            <a:off x="4838701" y="6134100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24000" y="1905000"/>
            <a:ext cx="61722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3600" dirty="0">
                <a:latin typeface="+mn-lt"/>
              </a:rPr>
              <a:t> </a:t>
            </a:r>
            <a:r>
              <a:rPr lang="en-US" sz="3600" dirty="0" err="1">
                <a:latin typeface="+mn-lt"/>
              </a:rPr>
              <a:t>Symbian</a:t>
            </a:r>
            <a:r>
              <a:rPr lang="en-US" sz="3600" dirty="0">
                <a:latin typeface="+mn-lt"/>
              </a:rPr>
              <a:t> OS</a:t>
            </a:r>
          </a:p>
        </p:txBody>
      </p:sp>
      <p:pic>
        <p:nvPicPr>
          <p:cNvPr id="615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953000"/>
            <a:ext cx="685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76600"/>
            <a:ext cx="13271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2971800" y="3581400"/>
            <a:ext cx="19097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Ericsson R380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2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One point per slide. Bullets and figures to support</a:t>
            </a:r>
          </a:p>
          <a:p>
            <a:r>
              <a:rPr lang="en-US" dirty="0" smtClean="0"/>
              <a:t>Slides to lead not to read </a:t>
            </a:r>
          </a:p>
          <a:p>
            <a:r>
              <a:rPr lang="en-US" dirty="0" smtClean="0"/>
              <a:t>Use common simple fonts </a:t>
            </a:r>
          </a:p>
          <a:p>
            <a:r>
              <a:rPr lang="en-US" dirty="0" smtClean="0"/>
              <a:t>Animate your body and </a:t>
            </a:r>
            <a:r>
              <a:rPr lang="en-US" b="1" i="1" u="sng" dirty="0" smtClean="0"/>
              <a:t>NOT</a:t>
            </a:r>
            <a:r>
              <a:rPr lang="en-US" dirty="0" smtClean="0"/>
              <a:t> your slides</a:t>
            </a:r>
          </a:p>
          <a:p>
            <a:r>
              <a:rPr lang="en-US" dirty="0" smtClean="0"/>
              <a:t>Build bullets</a:t>
            </a:r>
          </a:p>
          <a:p>
            <a:r>
              <a:rPr lang="en-US" dirty="0" smtClean="0"/>
              <a:t>Only one level of bullets</a:t>
            </a:r>
          </a:p>
          <a:p>
            <a:r>
              <a:rPr lang="en-US" dirty="0" smtClean="0"/>
              <a:t>Add visual aids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Tips for Slides	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4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 smtClean="0"/>
              <a:t>Indoor Navigation</a:t>
            </a:r>
          </a:p>
          <a:p>
            <a:pPr lvl="1"/>
            <a:r>
              <a:rPr lang="en-US" dirty="0" smtClean="0"/>
              <a:t>Used Wi-Fi signal and step detection algorithm to track indoor location</a:t>
            </a:r>
          </a:p>
          <a:p>
            <a:r>
              <a:rPr lang="en-US" sz="2800" dirty="0" smtClean="0"/>
              <a:t>Ping</a:t>
            </a:r>
          </a:p>
          <a:p>
            <a:pPr lvl="1"/>
            <a:r>
              <a:rPr lang="en-US" dirty="0" smtClean="0"/>
              <a:t>Short location based “Pings” around your area</a:t>
            </a:r>
          </a:p>
          <a:p>
            <a:r>
              <a:rPr lang="en-US" sz="2800" dirty="0" err="1" smtClean="0"/>
              <a:t>LegitHub</a:t>
            </a:r>
            <a:endParaRPr lang="en-US" sz="2800" dirty="0" smtClean="0"/>
          </a:p>
          <a:p>
            <a:pPr lvl="1"/>
            <a:r>
              <a:rPr lang="en-US" dirty="0" smtClean="0"/>
              <a:t>Mobile alternative to Craigslist with security in mind</a:t>
            </a:r>
          </a:p>
          <a:p>
            <a:r>
              <a:rPr lang="en-US" sz="2800" dirty="0" err="1" smtClean="0"/>
              <a:t>Sandroid</a:t>
            </a:r>
            <a:endParaRPr lang="en-US" sz="2800" dirty="0" smtClean="0"/>
          </a:p>
          <a:p>
            <a:pPr lvl="1"/>
            <a:r>
              <a:rPr lang="en-US" dirty="0" smtClean="0"/>
              <a:t>Disabled </a:t>
            </a:r>
            <a:r>
              <a:rPr lang="en-US" dirty="0" err="1" smtClean="0"/>
              <a:t>sensative</a:t>
            </a:r>
            <a:r>
              <a:rPr lang="en-US" dirty="0" smtClean="0"/>
              <a:t> API calls on applications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Project Examples	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534400" cy="4525963"/>
          </a:xfrm>
        </p:spPr>
        <p:txBody>
          <a:bodyPr>
            <a:noAutofit/>
          </a:bodyPr>
          <a:lstStyle/>
          <a:p>
            <a:r>
              <a:rPr lang="en-US" sz="2600" dirty="0" err="1" smtClean="0"/>
              <a:t>StagePlay</a:t>
            </a:r>
            <a:endParaRPr lang="en-US" sz="2600" dirty="0" smtClean="0"/>
          </a:p>
          <a:p>
            <a:pPr lvl="1"/>
            <a:r>
              <a:rPr lang="en-US" sz="2600" dirty="0" smtClean="0"/>
              <a:t>Converted play scripts into comic-like animations</a:t>
            </a:r>
          </a:p>
          <a:p>
            <a:r>
              <a:rPr lang="en-US" sz="2600" dirty="0" smtClean="0"/>
              <a:t>Clipboard++</a:t>
            </a:r>
          </a:p>
          <a:p>
            <a:pPr lvl="1"/>
            <a:r>
              <a:rPr lang="en-US" sz="2600" dirty="0" smtClean="0"/>
              <a:t>Shares your clipboard across multiple devices</a:t>
            </a:r>
          </a:p>
          <a:p>
            <a:r>
              <a:rPr lang="en-US" sz="2600" dirty="0" err="1" smtClean="0"/>
              <a:t>QBuster</a:t>
            </a:r>
            <a:endParaRPr lang="en-US" sz="2600" dirty="0" smtClean="0"/>
          </a:p>
          <a:p>
            <a:pPr lvl="1"/>
            <a:r>
              <a:rPr lang="en-US" sz="2600" dirty="0" smtClean="0"/>
              <a:t>Mobile payment application to avoid lines at retail stores</a:t>
            </a:r>
          </a:p>
          <a:p>
            <a:r>
              <a:rPr lang="en-US" sz="2600" dirty="0" err="1" smtClean="0"/>
              <a:t>SelfieCharades</a:t>
            </a:r>
            <a:endParaRPr lang="en-US" sz="2600" dirty="0" smtClean="0"/>
          </a:p>
          <a:p>
            <a:pPr lvl="1"/>
            <a:r>
              <a:rPr lang="en-US" sz="2600" dirty="0" smtClean="0"/>
              <a:t>Two-player charades game using selfies</a:t>
            </a:r>
          </a:p>
          <a:p>
            <a:r>
              <a:rPr lang="en-US" sz="2600" dirty="0" err="1" smtClean="0"/>
              <a:t>QuitIt</a:t>
            </a:r>
            <a:endParaRPr lang="en-US" sz="2600" dirty="0"/>
          </a:p>
          <a:p>
            <a:pPr lvl="1"/>
            <a:r>
              <a:rPr lang="en-US" sz="2600" dirty="0" smtClean="0"/>
              <a:t>App to help you stop using other addictive apps</a:t>
            </a:r>
            <a:endParaRPr lang="en-US" sz="2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Project Examples	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0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If interested in the research side of things, there are a lot of CS conferences related to mobile computing and apps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err="1" smtClean="0"/>
              <a:t>Mobisys</a:t>
            </a:r>
            <a:endParaRPr lang="en-US" sz="2400" dirty="0"/>
          </a:p>
          <a:p>
            <a:r>
              <a:rPr lang="en-US" sz="2400" dirty="0" err="1" smtClean="0"/>
              <a:t>HotMobile</a:t>
            </a:r>
            <a:endParaRPr lang="en-US" sz="2400" dirty="0" smtClean="0"/>
          </a:p>
          <a:p>
            <a:r>
              <a:rPr lang="en-US" sz="2400" dirty="0" err="1" smtClean="0"/>
              <a:t>MobiCom</a:t>
            </a:r>
            <a:endParaRPr lang="en-US" sz="2400" dirty="0" smtClean="0"/>
          </a:p>
          <a:p>
            <a:r>
              <a:rPr lang="en-US" sz="2400" dirty="0" err="1" smtClean="0"/>
              <a:t>UbiComp</a:t>
            </a:r>
            <a:endParaRPr lang="en-US" sz="24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Computer Science Conferences	</a:t>
            </a:r>
            <a:endParaRPr lang="en-US" sz="4800" dirty="0">
              <a:solidFill>
                <a:srgbClr val="FF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5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rgbClr val="FFFF66"/>
                </a:solidFill>
              </a:rPr>
              <a:t>Rise of the Smart Phone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66800" y="6019800"/>
            <a:ext cx="75438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-1142206" y="3809206"/>
            <a:ext cx="4419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1600"/>
            <a:ext cx="19050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rc 23"/>
          <p:cNvSpPr/>
          <p:nvPr/>
        </p:nvSpPr>
        <p:spPr>
          <a:xfrm rot="5400000">
            <a:off x="-266700" y="-2324100"/>
            <a:ext cx="5562600" cy="11125200"/>
          </a:xfrm>
          <a:prstGeom prst="arc">
            <a:avLst>
              <a:gd name="adj1" fmla="val 18363287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75" name="TextBox 24"/>
          <p:cNvSpPr txBox="1">
            <a:spLocks noChangeArrowheads="1"/>
          </p:cNvSpPr>
          <p:nvPr/>
        </p:nvSpPr>
        <p:spPr bwMode="auto">
          <a:xfrm>
            <a:off x="22098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1993</a:t>
            </a:r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2553494" y="6133306"/>
            <a:ext cx="2286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7" name="TextBox 28"/>
          <p:cNvSpPr txBox="1">
            <a:spLocks noChangeArrowheads="1"/>
          </p:cNvSpPr>
          <p:nvPr/>
        </p:nvSpPr>
        <p:spPr bwMode="auto">
          <a:xfrm>
            <a:off x="44958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2000</a:t>
            </a:r>
          </a:p>
        </p:txBody>
      </p:sp>
      <p:cxnSp>
        <p:nvCxnSpPr>
          <p:cNvPr id="30" name="Straight Connector 29"/>
          <p:cNvCxnSpPr>
            <a:endCxn id="7177" idx="0"/>
          </p:cNvCxnSpPr>
          <p:nvPr/>
        </p:nvCxnSpPr>
        <p:spPr>
          <a:xfrm rot="5400000">
            <a:off x="4838701" y="6134100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30"/>
          <p:cNvSpPr txBox="1">
            <a:spLocks noChangeArrowheads="1"/>
          </p:cNvSpPr>
          <p:nvPr/>
        </p:nvSpPr>
        <p:spPr bwMode="auto">
          <a:xfrm>
            <a:off x="51816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2002</a:t>
            </a:r>
          </a:p>
        </p:txBody>
      </p:sp>
      <p:cxnSp>
        <p:nvCxnSpPr>
          <p:cNvPr id="32" name="Straight Connector 31"/>
          <p:cNvCxnSpPr>
            <a:endCxn id="7179" idx="0"/>
          </p:cNvCxnSpPr>
          <p:nvPr/>
        </p:nvCxnSpPr>
        <p:spPr>
          <a:xfrm rot="5400000">
            <a:off x="5524501" y="6134100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953000"/>
            <a:ext cx="685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800600"/>
            <a:ext cx="48101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447800" y="1600200"/>
            <a:ext cx="4495800" cy="2246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</a:rPr>
              <a:t> </a:t>
            </a:r>
            <a:r>
              <a:rPr lang="en-US" sz="3600" dirty="0">
                <a:latin typeface="+mn-lt"/>
              </a:rPr>
              <a:t>Blackberry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3600" dirty="0">
                <a:latin typeface="+mn-lt"/>
              </a:rPr>
              <a:t> Windows Pocket PC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3600" dirty="0">
                <a:latin typeface="+mn-lt"/>
              </a:rPr>
              <a:t> Treo</a:t>
            </a:r>
          </a:p>
          <a:p>
            <a:pPr>
              <a:buFont typeface="Arial" pitchFamily="34" charset="0"/>
              <a:buChar char="•"/>
              <a:defRPr/>
            </a:pPr>
            <a:endParaRPr lang="en-US" sz="3200" dirty="0">
              <a:latin typeface="+mn-lt"/>
            </a:endParaRPr>
          </a:p>
        </p:txBody>
      </p:sp>
      <p:pic>
        <p:nvPicPr>
          <p:cNvPr id="718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47800"/>
            <a:ext cx="1981200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828800"/>
            <a:ext cx="1550988" cy="233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19400"/>
            <a:ext cx="1371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7620000" y="3962400"/>
            <a:ext cx="12715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Treo 180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334000" y="1219200"/>
            <a:ext cx="22748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latin typeface="+mn-lt"/>
              </a:rPr>
              <a:t>BlackBerry 5810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rgbClr val="FFFF66"/>
                </a:solidFill>
              </a:rPr>
              <a:t>Rise of the Smart Phone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66800" y="6019800"/>
            <a:ext cx="75438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-1142206" y="3809206"/>
            <a:ext cx="4419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1600"/>
            <a:ext cx="19050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rc 23"/>
          <p:cNvSpPr/>
          <p:nvPr/>
        </p:nvSpPr>
        <p:spPr>
          <a:xfrm rot="5400000">
            <a:off x="-266700" y="-2324100"/>
            <a:ext cx="5562600" cy="11125200"/>
          </a:xfrm>
          <a:prstGeom prst="arc">
            <a:avLst>
              <a:gd name="adj1" fmla="val 17369934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99" name="TextBox 24"/>
          <p:cNvSpPr txBox="1">
            <a:spLocks noChangeArrowheads="1"/>
          </p:cNvSpPr>
          <p:nvPr/>
        </p:nvSpPr>
        <p:spPr bwMode="auto">
          <a:xfrm>
            <a:off x="22098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1993</a:t>
            </a:r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2553494" y="6133306"/>
            <a:ext cx="2286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1" name="TextBox 28"/>
          <p:cNvSpPr txBox="1">
            <a:spLocks noChangeArrowheads="1"/>
          </p:cNvSpPr>
          <p:nvPr/>
        </p:nvSpPr>
        <p:spPr bwMode="auto">
          <a:xfrm>
            <a:off x="44958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2000</a:t>
            </a:r>
          </a:p>
        </p:txBody>
      </p:sp>
      <p:cxnSp>
        <p:nvCxnSpPr>
          <p:cNvPr id="30" name="Straight Connector 29"/>
          <p:cNvCxnSpPr>
            <a:endCxn id="8201" idx="0"/>
          </p:cNvCxnSpPr>
          <p:nvPr/>
        </p:nvCxnSpPr>
        <p:spPr>
          <a:xfrm rot="5400000">
            <a:off x="4838701" y="6134100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3" name="TextBox 30"/>
          <p:cNvSpPr txBox="1">
            <a:spLocks noChangeArrowheads="1"/>
          </p:cNvSpPr>
          <p:nvPr/>
        </p:nvSpPr>
        <p:spPr bwMode="auto">
          <a:xfrm>
            <a:off x="51816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2002</a:t>
            </a:r>
          </a:p>
        </p:txBody>
      </p:sp>
      <p:cxnSp>
        <p:nvCxnSpPr>
          <p:cNvPr id="32" name="Straight Connector 31"/>
          <p:cNvCxnSpPr>
            <a:endCxn id="8203" idx="0"/>
          </p:cNvCxnSpPr>
          <p:nvPr/>
        </p:nvCxnSpPr>
        <p:spPr>
          <a:xfrm rot="5400000">
            <a:off x="5524501" y="6134100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5" name="TextBox 32"/>
          <p:cNvSpPr txBox="1">
            <a:spLocks noChangeArrowheads="1"/>
          </p:cNvSpPr>
          <p:nvPr/>
        </p:nvSpPr>
        <p:spPr bwMode="auto">
          <a:xfrm>
            <a:off x="65532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2007</a:t>
            </a:r>
          </a:p>
        </p:txBody>
      </p:sp>
      <p:cxnSp>
        <p:nvCxnSpPr>
          <p:cNvPr id="34" name="Straight Connector 33"/>
          <p:cNvCxnSpPr>
            <a:endCxn id="8205" idx="0"/>
          </p:cNvCxnSpPr>
          <p:nvPr/>
        </p:nvCxnSpPr>
        <p:spPr>
          <a:xfrm rot="5400000">
            <a:off x="6896101" y="6134100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953000"/>
            <a:ext cx="685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800600"/>
            <a:ext cx="48101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553200" y="4343400"/>
            <a:ext cx="15240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 err="1">
                <a:latin typeface="+mn-lt"/>
              </a:rPr>
              <a:t>iPhone</a:t>
            </a:r>
            <a:endParaRPr lang="en-US" sz="3200" dirty="0">
              <a:latin typeface="+mn-lt"/>
            </a:endParaRPr>
          </a:p>
        </p:txBody>
      </p:sp>
      <p:pic>
        <p:nvPicPr>
          <p:cNvPr id="82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91000"/>
            <a:ext cx="8382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2286000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5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rgbClr val="FFFF66"/>
                </a:solidFill>
              </a:rPr>
              <a:t>Rise of the Smart Phone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66800" y="6019800"/>
            <a:ext cx="75438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-1142206" y="3809206"/>
            <a:ext cx="4419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1600"/>
            <a:ext cx="19050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Arc 23"/>
          <p:cNvSpPr/>
          <p:nvPr/>
        </p:nvSpPr>
        <p:spPr>
          <a:xfrm rot="5400000">
            <a:off x="-266700" y="-2324100"/>
            <a:ext cx="5562600" cy="11125200"/>
          </a:xfrm>
          <a:prstGeom prst="arc">
            <a:avLst>
              <a:gd name="adj1" fmla="val 1617522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23" name="TextBox 24"/>
          <p:cNvSpPr txBox="1">
            <a:spLocks noChangeArrowheads="1"/>
          </p:cNvSpPr>
          <p:nvPr/>
        </p:nvSpPr>
        <p:spPr bwMode="auto">
          <a:xfrm>
            <a:off x="22098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1993</a:t>
            </a:r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2553494" y="6133306"/>
            <a:ext cx="2286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5" name="TextBox 28"/>
          <p:cNvSpPr txBox="1">
            <a:spLocks noChangeArrowheads="1"/>
          </p:cNvSpPr>
          <p:nvPr/>
        </p:nvSpPr>
        <p:spPr bwMode="auto">
          <a:xfrm>
            <a:off x="44958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2000</a:t>
            </a:r>
          </a:p>
        </p:txBody>
      </p:sp>
      <p:cxnSp>
        <p:nvCxnSpPr>
          <p:cNvPr id="30" name="Straight Connector 29"/>
          <p:cNvCxnSpPr>
            <a:endCxn id="9225" idx="0"/>
          </p:cNvCxnSpPr>
          <p:nvPr/>
        </p:nvCxnSpPr>
        <p:spPr>
          <a:xfrm rot="5400000">
            <a:off x="4838701" y="6134100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7" name="TextBox 30"/>
          <p:cNvSpPr txBox="1">
            <a:spLocks noChangeArrowheads="1"/>
          </p:cNvSpPr>
          <p:nvPr/>
        </p:nvSpPr>
        <p:spPr bwMode="auto">
          <a:xfrm>
            <a:off x="51816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2002</a:t>
            </a:r>
          </a:p>
        </p:txBody>
      </p:sp>
      <p:cxnSp>
        <p:nvCxnSpPr>
          <p:cNvPr id="32" name="Straight Connector 31"/>
          <p:cNvCxnSpPr>
            <a:endCxn id="9227" idx="0"/>
          </p:cNvCxnSpPr>
          <p:nvPr/>
        </p:nvCxnSpPr>
        <p:spPr>
          <a:xfrm rot="5400000">
            <a:off x="5524501" y="6134100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9" name="TextBox 32"/>
          <p:cNvSpPr txBox="1">
            <a:spLocks noChangeArrowheads="1"/>
          </p:cNvSpPr>
          <p:nvPr/>
        </p:nvSpPr>
        <p:spPr bwMode="auto">
          <a:xfrm>
            <a:off x="65532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2007</a:t>
            </a:r>
          </a:p>
        </p:txBody>
      </p:sp>
      <p:cxnSp>
        <p:nvCxnSpPr>
          <p:cNvPr id="34" name="Straight Connector 33"/>
          <p:cNvCxnSpPr>
            <a:endCxn id="9229" idx="0"/>
          </p:cNvCxnSpPr>
          <p:nvPr/>
        </p:nvCxnSpPr>
        <p:spPr>
          <a:xfrm rot="5400000">
            <a:off x="6896101" y="6134100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1" name="TextBox 34"/>
          <p:cNvSpPr txBox="1">
            <a:spLocks noChangeArrowheads="1"/>
          </p:cNvSpPr>
          <p:nvPr/>
        </p:nvSpPr>
        <p:spPr bwMode="auto">
          <a:xfrm>
            <a:off x="7162800" y="6248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2008</a:t>
            </a:r>
          </a:p>
        </p:txBody>
      </p:sp>
      <p:cxnSp>
        <p:nvCxnSpPr>
          <p:cNvPr id="36" name="Straight Connector 35"/>
          <p:cNvCxnSpPr>
            <a:endCxn id="9231" idx="0"/>
          </p:cNvCxnSpPr>
          <p:nvPr/>
        </p:nvCxnSpPr>
        <p:spPr>
          <a:xfrm rot="5400000">
            <a:off x="7505701" y="6134100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953000"/>
            <a:ext cx="6858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800600"/>
            <a:ext cx="48101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91000"/>
            <a:ext cx="8382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1295400"/>
            <a:ext cx="165258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676400" y="1676400"/>
            <a:ext cx="3886200" cy="20621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iPhone</a:t>
            </a:r>
            <a:r>
              <a:rPr lang="en-US" sz="3200" dirty="0">
                <a:latin typeface="+mn-lt"/>
              </a:rPr>
              <a:t> 3G/3GS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</a:rPr>
              <a:t> Android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</a:rPr>
              <a:t> App Stores</a:t>
            </a:r>
          </a:p>
          <a:p>
            <a:pPr>
              <a:buFont typeface="Arial" pitchFamily="34" charset="0"/>
              <a:buChar char="•"/>
              <a:defRPr/>
            </a:pPr>
            <a:endParaRPr lang="en-US" sz="3200" dirty="0">
              <a:latin typeface="+mn-lt"/>
            </a:endParaRPr>
          </a:p>
        </p:txBody>
      </p:sp>
      <p:pic>
        <p:nvPicPr>
          <p:cNvPr id="923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7244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67000"/>
            <a:ext cx="1295400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3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89" y="4745113"/>
            <a:ext cx="1933622" cy="1243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>
                <a:solidFill>
                  <a:srgbClr val="FFFF66"/>
                </a:solidFill>
              </a:rPr>
              <a:t>Rise of </a:t>
            </a:r>
            <a:r>
              <a:rPr lang="en-US" sz="4800" dirty="0" smtClean="0">
                <a:solidFill>
                  <a:srgbClr val="FFFF66"/>
                </a:solidFill>
              </a:rPr>
              <a:t>Mobile Devices</a:t>
            </a:r>
            <a:endParaRPr lang="en-US" sz="4800" dirty="0">
              <a:solidFill>
                <a:srgbClr val="FFFF66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66800" y="6019800"/>
            <a:ext cx="75438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5400000" flipH="1" flipV="1">
            <a:off x="-1142206" y="3809206"/>
            <a:ext cx="4419600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3" name="TextBox 24"/>
          <p:cNvSpPr txBox="1">
            <a:spLocks noChangeArrowheads="1"/>
          </p:cNvSpPr>
          <p:nvPr/>
        </p:nvSpPr>
        <p:spPr bwMode="auto">
          <a:xfrm>
            <a:off x="2895480" y="6265938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 smtClean="0"/>
              <a:t>2010</a:t>
            </a:r>
            <a:endParaRPr lang="en-US" sz="2000" dirty="0"/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3239174" y="6150844"/>
            <a:ext cx="2286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5" name="TextBox 28"/>
          <p:cNvSpPr txBox="1">
            <a:spLocks noChangeArrowheads="1"/>
          </p:cNvSpPr>
          <p:nvPr/>
        </p:nvSpPr>
        <p:spPr bwMode="auto">
          <a:xfrm>
            <a:off x="4117126" y="6246532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 smtClean="0"/>
              <a:t>2011</a:t>
            </a:r>
            <a:endParaRPr lang="en-US" sz="2000" dirty="0"/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4456112" y="6132233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4601341"/>
            <a:ext cx="1220572" cy="163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encrypted-tbn0.gstatic.com/images?q=tbn:ANd9GcRucDubgR7dxbFvRnQAe-WGLIiimLWIuzRGVBkf3Vd2Yhl9Sh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479" y="2310414"/>
            <a:ext cx="16859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jpeg;base64,/9j/4AAQSkZJRgABAQAAAQABAAD/2wCEAAkGBxIREhUUExIUFBQVFRUVFBUYFRQXFhcWFBUXFxQUGBUYHCggGBolGxQVITEhJSksLi4uFx8zODUsNystLisBCgoKDg0OGBAQGy0kHCQsLCwsLywsLCwsLCwsLCwsLCwsLCwsLCwsLC8sLCwsLCwsLCwsLCwsLCwsLCwsLCwsLP/AABEIALQBGAMBIgACEQEDEQH/xAAcAAEAAgMBAQEAAAAAAAAAAAAABAUCAwYHAQj/xABFEAACAQIDBQUEBwUHAgcAAAABAgADEQQhMQUSQVFhBhMycaEiQoGRFCNSYnKxwQczQ5LRNIKissLh8HOzFRdTY5Oj8f/EABkBAQEBAQEBAAAAAAAAAAAAAAABAgMEBf/EACQRAQEAAgEEAgIDAQAAAAAAAAABAhExAxIhQRNRYcEEofAi/9oADAMBAAIRAxEAPwD3GIiAiIgIiICIiAiDNJxdPTfBPIG5+QzgbokWpj0XW+dhnZMybAe2Rxh8Sw90C/Mk/MKD+cCVEiio5OZt5L+pJ/KfHUkeJiept/ltAlxINKjrvhDyyJ9WmZp01zKoOtlECXEr2xVMaVLfhJb0zE2DFFRdrMn214ea8uo+QgTImKOCAQQQcwRmCOYMygIiICIiAiIgIiICIiAiIgIiICIiAiJWbd2wuGVct6pUYpSS9t5gpds+ACqxJ6cyIFnNVbEonidV8yB+cr1UsoNZyx+wpKoOmWbfEz7TcLkiKnkAPygS/pinQO3kjW/mIA9Z979zpTt+JgP8u9KzG7VSkL1ayUxzd1Qf4iJzmP8A2mbMo+LG03PKmGqeqAj1gdk1ZuajyUn1JH5SLjHqW9hrm+e+xRbcc6YBnmmO/bfgVNqdDEVetkQerE+khVP2sYmr+4wqJ/1O8Y/6RLJbwb09L+hVmzetTH4aV2/nqs35ZzM7KBHt1cRU4Z1GQW8qW6LTyWr2s2rV1rLSHJFRfUAn1kKqa9X99ialTozO3+Yzc6Wd9M9+P29eqNgKB3mOGVxb2mKNUy0zN2mmv20wa6VC/RUb82tPK6OFQcz8f6SZS3Boo/P85qdDL2nyR3dTt4h/d0Wb8TAegBmk9rMQ+iIg52uf8RnL4Zmc2RWY8lBJ+QkvuKwBJpvYZn2TkOZ5Dzmvhk5qd7ohtyrvA75K2sVYgfEbuk1fSjvbwNs787fE3Nukp6TpYFqoz91VZm+Og9ZY4fB74Ni62UsDUTdVrcA28c+WsfFjLtO61LTEdT8z+XxPzk7A7TNPTw8V4f7Gc41RlNmBU62IINjoc+EzTEzXZE73cYSqGu1EgHV6ZyUnn909RkeN5Y4bFK9xmrDxIfEOvUdRlOAw2LYMNwnevlbXy6zs0oM6Kans1Bndcip6H8xpOGeHa3jltZxINLGFMqtrcKg8J6MPdPp+UnTDZERAREQEREBERAREQEREBERATkO3uA740QGFNwWNKoRdVq+zuhxxRgGRujzr5E2ngVrIUcXBFoHKbC2ycQr0Ku9QxVMbjr7JdSQd11JBV+YaxDWvbVR5P202btijWK19oVmpMT3bqzorjqiEKGHEfpPRds7MYuiVH7vEJlhMXnZhr3Fa3iU2HW4uLMLmXgMdTxyPhMZT3K6WFSmxF729mojDW9iVcZHPQ3Ubx1Luzwzd68cvBk7NoTd3dicychc+pkylsWgv8MHzJPoTOq7TdnKmCqWPtU2P1dS2v3W5MOXylNuGfQww6et4x48s896taqdFV8KqvkAPykvDbOrVc0pVHBNrhGK35b1rTT3ZmRo31znTX0xv7KneUmKMGVlNmVgQQeRB0ljTr0VAL1WYkXIp08h0L1CufkCJI+mJiKYTEkioi2pYixZrDSlVtm68m1HUSLsfF/R6q1NwPYEWORzFrq3usODcJnzZ+Wu6Rc4fCUmRmfvcP7Bam1Qod8jRRT3Vc3+0twJBp1l3CNw75IIffsAOK7ls/O8xwlMVnslFWcm5NWszMetwU3jlyMkNSOj1cOqgqbIELWKBgVKrdvFbNtQb6TnuS6rXd9LQ170lw1a9FqdyjZ7jb+dqqjjycZ8DIuGR6bBlq00ZTcMKqX+G6SfSQKb0VYhiXX2gGS4OQ9klWA1JHH3W6E7xjaYZWSkuW8CrEup3sl9k6EX58uVzNfUO9Y4/HpvK9Nt2oQe9NPeRCb5FBkRcXvkBymC4mne+4xPNql/nZQfWRae1XXwBE08KgadTnwHyHIW0tW3iSbXJJNgAM+QGQ+ETH7Lmt6uPZ1VcgqX3VF7DeNzmSSfnFOpK2m5OQzJyA/Sd72U7OmnatXFm1RD7v3mH2uQ4eekzuOE2uO8qsOzmxu5UVKg+sIyH2AeH4vylvVrWmNSpINa7HXd/MzxW3K7r08TUbjjRpa445ZeuRm3D1CgvTO+n2L5r+A/6T6TTS2eupBPU5epF5yGEx7UXJRsrnLgwvlcfrNY4d3CXPXL0WhWVxdTf8weRHAzZOf2ftBK3tIdyqBmOYHAj319R0lth8Xc7rDdbhyb8J4+WsxZpuXaVERIpERAREQEREBERAREQERECBtbZlPEUyjrcH5g8CORnB7d2UwZRVqFHT+zYs5mnc/uq1s3w7G3VDbMWDT0uQ9oYFaqkML3llRx2zNori1fCYymErrZalNj4vsujDUG11ca24EEDhO1HZ2pgn4tSY+w/+luTfn6Dqdu7K7sqjv3fd3+i4nM9xcj6qpxfDE2BF7obcgRYbI2suJD4TGUwtdbLURjcNfwsG94G11ca24EETr0+penfw59TpzOfl5VefZf9qezD4Nri7UWPstxH3H69eMowk9+OUym48WWNl1WImQEzFIzYMOZraNMSUuGm1cNJs0hATJaZlguH6TatCTuNIKI0kInOSloToOx+wxXrXcXp07Mw+0T4V8siT5dZnLOSbreONt06LsZ2dWggrVBeqwut/wCGpGXkxGp+HO981S+fDh/WY42vc7g45noJperb/l58zLK55br2yTGajJszx+EkYelu8APlI9BSdR8zb0E2bSxYw9IvlfRRawLHQc+Z+EuvSflWdqtrbimiubOvtG/hU8PM5zkEWbq9RqjF3N2Y3JhVnrwx7Zp58su6vtIkEEGxGhGs6HZ+2Aw3K1vxcOl+R6iUaUzykinhGPCTKS8tY5WcOwpYpqfiu6fa1ZR1A8Q6jPz1lgjhgCCCDoRmDOW2b3tPIm68uXlylnTup3qZAvmyHwMf9LdR8bzzZY6ejHLa4iR8Li1fLNWHiU6jr1HUSRMtEREBERAREQEREBERAREQIG1NnLWUgjyOWR0vn+Wh0nnWP2MRUGHqN3TL/YMRmwS/iwz8WokgEITccDcAz1SV22NlU8RTKOLg/MHmJZUcjsPbHfb+DxqBa6gK6tmHB8J3veBtdXGtuDAic52i7MHDNvLdqROR4qfst+h4y22rs0uVoYh9yul/oeLtfeB/hVPtKbC446izC8nbA22ahbCYxQldLKysbhw2Sne99W91+OhswsemGdwvjhjPCZRwi4ebVoTpNubANA7yXNMn4r0PTkZWLRnrmcs3HkuNl1UNaE2LQk1aM2CjG0Q1ozYKMmCmJtWiToJNrpCWjO37LURRwu+ffZnPkPZX/Lf4zn6GzKj6C063HYNmprSTJQoBPIAW+c8/Xz/51Hbo4+douDq7wLn3j6DT+vxm5Tc6H8hPnchBZeEl4ZMgdJxk1Hat+HpkcAJRdoiazBF8KE3PNtLDoJfVn3RlqdOnWQloTWF1ds5eZpz9HY/OTaWy1HCWy0ZsFOaudZmEQKeDA4TetCSgkzCTPc1MUdaUzFObgsy3ZnbWkSvQva9wR4WGTKeh/TQzOhtArZatraCoMlPIMPcPofSSJoq0x89RwMjW1jEpqLvR8AL0/wD07+0v/TJ4fdPwI0lphsStRd5DcadQeIIOYPQwrbERAREQEREBERAREQERECt2zsqniKZRxcHQ8VPAgzhdqbONQrh8Q+5XS/0TF2ve+tOoPeU2AKnXUWYAz0yVm2tk08RTKOMuB4qeBBlHKdntus7NhMYu5iEspBNwwbJSGPjRvdfjobMM/m09ilGugup+a9PLrIO1NnGoVw+Jbcrpf6Ji7XvfWm499WyDKddciAZO7N7fYscJix3eIp2GZuGByQhj40b3X4+FvaHtaxyuPDGWMy5aKWy3PSTKWxec6JKI0tNwpTperXL4tKWjslRwkylgQOEsQkZTFytbmEYUqYUTTXrdbDnMK+I43sv5zDAL3rEsPZUgAHidc/SZ23phQu5+7fL72Q9JaqhtnNlotM2jT3c+hJuCz7aNmmoJMgszmqpXVdSIGe7GUra+10GmciHaNR/Cs1Maz3RdNUAmh8UBxlfTwtVtTaS6ezgPEY1IbocVfSfRvGZNiKFPWog/vCR6naHCr/FB8gTNTHK8RO6Tmpa4cyPWw5Vt5TuP9rUNbg6+8PUcDINXtfhxpvn4f1kWr21o6d2x87TXw9S+k+XCe3SYPaAY7jjcqcr5N1RuPlqJNnGYXtBQrncYbtz7O8cr8LN7pl5RxrUsql3p8Htdl/GBqPvD485zywuN1XTHKZTcW8TFHDAEEEHMEZgjmDMploiIgIiICIiAiIgIiIFXtvZFPEUyjjLgeKngROG2ns81SuGxLbldL/RMXa97603Hvq2jKdfMAz02VW3Nj08RTKOMuB4qeBBlg5Ts12hcOcJix3denYAkkgg5Iwc+NG919fdb2hduxpPwOs4XFbIfEEYWvvLiKQZsLigt/Z0ZX4MhyDKcm8512zqTUaKLUfvKgWzNnryF8yBoCbmwzJOcaRMqvaQcRW5/BRqeUwr1swNWJsq9ZYYLA7ntNm548B0H9ZeER6WDIG++bcF4L/UzfstTukni7H9P0kqva2oHU6DrKer2iw9MbqF6pHCmjPn5gW9ZmY5ZXxC5ScrqDOYbb2NqH6nAOB9qqwX04QcNtGr4jQpjld3PyWw+d5v477sjHf8AUXtfHU0yLC/IZn5CRqmPc+Gmbc2yHrKunshwSKmNYW1WkiU/VRefE2dhcyVrVrHxMzMDkDfXqB8fOXtwnN/39G876Z4raJ96vTXoDvH5CQjXpnVqtT8K2HrLzD4Abvs4enTOVt4A3B8swdJuTAMfE/AZKN3PU5i3IcOfPKzPCeqz2Z33FCuIt4MNnwLsSflafW2jib2VVTMDJM7k2Gt50FPZ1Jc925tYliTfncaHU8OM2V8WqcZZ1JeMf2lw1zl+nJ4mriveeoPko9LX4+nW1bVDHMm/O5ZuOhueQGluPS3QbR2hv5ASpekdTlPXhPHl5csvPhXd2ANAfMTfSoKVuyAdRlebWsNBfqZGqsWnbbKJWpLc204SMyDQSwGGJk3DbIZuBi5ycrFHTw5M6vYGKrLZWuy8Oa/HiOkkYTYwGstaVILoJ5et1sMprl36eGe9zw+Uw1M71K2ebUzkrdV+w3oeMs8FjUqg7twRkynJlPIj9dJBJkHawamhr08qlMXHJxfOm33Tl5a6gTxPY6WJG2bjVr0qdZPBURXW+tmFwD1ziBJiIgIiICIiAiIgJi7AT5UqASuxOJlkGytWA01lNjdoqrKu8N9zurc5X5Cbae9WYqhsB4nOg6Dmek2bR2FQrUjSI6h/eDfavKjltmbUY4h6OJTuq6m6i91KE2R0b3kbg2WfskAgb3d4Ou1gr+Lnz/3nn+OwZqlcLi27uvTucJiwASbjNTfJgRkyHJh1k/s5t51c4TGDcrpaxuSrKcldWPjpsdG1B9ls7FpYO6IgZTRQrcDrwPOb5kfbxMSZi1UCE2+vRUm5UEggi4Go0MyGUjPipHeuTNTCsZdWRNeqBqZGq40DSRSTMd2dZhJy4ZdXK+I+VsS7aZSFUQe8SfKTDRJ6TVUoAahnP2Vt/Ww8yZ0nUxxY+LPLlX1HA0FppFB30U+f+8tkoVPdp06fVjvsP7q5f4pvXAO3jquei2pr8CPbH80l/kfUdcf433VMNktq7Ko6mTKOx6Y1Jb0E21aWDpmz90X5H6yofndjNWDwl6oNCjUpU8+83lFOm+WW7SPtBr2zsP64vWzvt1nRwibSwqLoo/M/MzcJsqU1QXd1QcyQB8zKLH9s9nUDu993j8EpguT8spytt5dJJOF3YcLzNaDHpOMr9u675YfB7gOj12Cf/WLufgJT7W2tjW/tGOXDqfdQLSPkrVPbPwSNK9Ex2Mw+HXer1kRRxZgP/wBnEdou3tOqhTDozpcC9iO8cmyU0Gpu1hbjecmmzFrN9TQq4qof4tXfC+e9Uux/uovnO+7E9imo1Fr4kq9RP3agWSncZ7i52P3iS3WPEHV9lsA+HweHpVCDUSkgqW037Xe3S5M+S1iQIiICIiAiIMBK3HbXVCyqC5QXfdFwnIHmx5DPyErtrbcBFqbbqE27weJzpu0v1c5DrwoUxRqUzcihhlJu4tvHIFlUkkO977z3sOssibdD/wCKpU3gjAlcm5jzmqlSaseK0+J4t0Erti4RqxV9zusMoIpU8w1Tetd2vnY21Oba5DXp1XgNJbR8poFAVRYDQCbEpkzZTo85vAmVVG3di08TT3HH4WGqtwIM4fG4U1SuExbGniEucJigBncZgg5MCMmQ5MOunqBEp9v7Ep4mmUcdVYeJTwIMuxyfZ7tE6OcJjAKdVLWa5KlSbK6sfFTPBtQfZbOzN2iVjofnPNNsYBqlsLiyVrJc4XEqBvG44cCSPEhyYdZhsXtlVwRFDHr9Xe1Outyh8mOn4GzHDeyAaR6czTWxkXB42nXXepVFqL0OY8xqD5zfumXuY+PfIZjaZbp5TIUzyjuqzp4sQnSfJuKkD2mAHMm3rKnH9o8FQyeupb7K+0T5WmWpJFhK/H7JqO4q0apo1QN0krv02XWz0yR8wQZU4ntwf4GDqkfbq7tFfP2iLjyMqcZ2i2hUBLVqOHTj3aFsuH1lTdAPkxl0rsFwuMt9bicPTXiyUSG/mqVGUfIyr2htjZtH9/jGrt9nvCwPTcp2Q/ETzzFY3DufrcRXxbcgz1L9Pq91Pm5kzZ1Cu4P0bA90CMncKDfqlOxPxqGEdQe3CqN3B7PYDQM4WinnY23h5GVuP2/tJxvVMRRwicdxR/3KpX0JmNHsXi62dauyg6qjd3/27Mfixlzs39m+FQhmTvGGhOfqY8DhatTDVGu9XEY1+neVAfj9XT+bGW+AwOMcbuHwVOgmXtVCLnzp0Qg+bNPTsFsOlTHsoq/DOWKYZRG1edYTsViH/fYtwDqlELRXy+rAY/EmX2yuw2Eo5rRBbizZk9SeM6wKBwn2QRcPgUTQAeQtJIE+xAREQEREBESt29j3o0z3ahqhyQHQfeboOXGBOr11pqWdgqgXJJsBOS2/tu4swKpYstInceoot7dQkexTzHs6njxE5wbZx9Nw9cDEqpuFYBCpOjKFAUkdRfkZY47EFWWpiB3ldj9ThRZgp1DPwLcbeFdTNaTbVUUECtiSRTIASmAVarrugUx+7Q3sAPab1lzs3Yr12WriVCqtu6w9huoB4S4GRI4IMhxucxnsTZbF+/rnva5zHFKV+CX1a2RbXgLCdNTp/wDP6RaaahTzm+nSAmYE+zKkREBBERAqNu7Fp4mmUqDL3W4qeBBnme39mVsPdK4L0jkKyrvAj/3afveYz6HWexyNiMIGFiAQeBllH5/o7GqId/CVWW3Gg+8B0NJs08huy+wHaPatIWapTqD79N1b4t7RnebR7DYWod7u9xua5Sqr/s/J8OLxAHLvan6NG00gYbtVtB8tymOoLt6d0JNfamJAvXxi0l+7SCEf36jgekjf+WjHxYuuw5GtXI+Re0lYL9luEVt5hvNzsL/PWFUON7SYDjVrYxujVKgP/wAIVPm0iUdp4urlhNn90D7zbtP5rSBY/F56fgey2HpeGko6nMy1p4JR/sLRseUYXsltKsb1sStK+opqFP8AO28/+KXOC/ZvQuGqtUrsOLlmPzYm2p+c9EWio4TZJsUGA7NUaXhpIvwuZbU8Go/5aSYgYLTA0AmcRAREQEREBERAREQEREBOJ7QdqadKs9N8mU2seVrqfIg3+M7aVO2ezuHxVjVQFhkGsN63K/KWDzrG9pO9KpRTfcnIC+o0vbPWx+E6fs12YdT3tdiaj+L7Vvs/dXoJebG7OYfC37qmoJ1bVvmZbgS2pphSohRYCw5TZETKkREBERAREQEREBPlp9iB8tPsRAREQEREBERAREQEREBERAREQEREBERAREQEREBERAREQEREBERAREQEREBERAREQEREBERAREQEREBERAREQERE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eg;base64,/9j/4AAQSkZJRgABAQAAAQABAAD/2wCEAAkGBxIREhUUExIUFBQVFRUVFBUYFRQXFhcWFBUXFxQUGBUYHCggGBolGxQVITEhJSksLi4uFx8zODUsNystLisBCgoKDg0OGBAQGy0kHCQsLCwsLywsLCwsLCwsLCwsLCwsLCwsLCwsLC8sLCwsLCwsLCwsLCwsLCwsLCwsLCwsLP/AABEIALQBGAMBIgACEQEDEQH/xAAcAAEAAgMBAQEAAAAAAAAAAAAABAUCAwYHAQj/xABFEAACAQIDBQUEBwUHAgcAAAABAgADEQQhMQUSQVFhBhMycaEiQoGRFCNSYnKxwQczQ5LRNIKissLh8HOzFRdTY5Oj8f/EABkBAQEBAQEBAAAAAAAAAAAAAAABAgMEBf/EACQRAQEAAgEEAgIDAQAAAAAAAAABAhExAxIhQRNRYcEEofAi/9oADAMBAAIRAxEAPwD3GIiAiIgIiICIiAiDNJxdPTfBPIG5+QzgbokWpj0XW+dhnZMybAe2Rxh8Sw90C/Mk/MKD+cCVEiio5OZt5L+pJ/KfHUkeJiept/ltAlxINKjrvhDyyJ9WmZp01zKoOtlECXEr2xVMaVLfhJb0zE2DFFRdrMn214ea8uo+QgTImKOCAQQQcwRmCOYMygIiICIiAiIgIiICIiAiIgIiICIiAiJWbd2wuGVct6pUYpSS9t5gpds+ACqxJ6cyIFnNVbEonidV8yB+cr1UsoNZyx+wpKoOmWbfEz7TcLkiKnkAPygS/pinQO3kjW/mIA9Z979zpTt+JgP8u9KzG7VSkL1ayUxzd1Qf4iJzmP8A2mbMo+LG03PKmGqeqAj1gdk1ZuajyUn1JH5SLjHqW9hrm+e+xRbcc6YBnmmO/bfgVNqdDEVetkQerE+khVP2sYmr+4wqJ/1O8Y/6RLJbwb09L+hVmzetTH4aV2/nqs35ZzM7KBHt1cRU4Z1GQW8qW6LTyWr2s2rV1rLSHJFRfUAn1kKqa9X99ialTozO3+Yzc6Wd9M9+P29eqNgKB3mOGVxb2mKNUy0zN2mmv20wa6VC/RUb82tPK6OFQcz8f6SZS3Boo/P85qdDL2nyR3dTt4h/d0Wb8TAegBmk9rMQ+iIg52uf8RnL4Zmc2RWY8lBJ+QkvuKwBJpvYZn2TkOZ5Dzmvhk5qd7ohtyrvA75K2sVYgfEbuk1fSjvbwNs787fE3Nukp6TpYFqoz91VZm+Og9ZY4fB74Ni62UsDUTdVrcA28c+WsfFjLtO61LTEdT8z+XxPzk7A7TNPTw8V4f7Gc41RlNmBU62IINjoc+EzTEzXZE73cYSqGu1EgHV6ZyUnn909RkeN5Y4bFK9xmrDxIfEOvUdRlOAw2LYMNwnevlbXy6zs0oM6Kans1Bndcip6H8xpOGeHa3jltZxINLGFMqtrcKg8J6MPdPp+UnTDZERAREQEREBERAREQEREBERATkO3uA740QGFNwWNKoRdVq+zuhxxRgGRujzr5E2ngVrIUcXBFoHKbC2ycQr0Ku9QxVMbjr7JdSQd11JBV+YaxDWvbVR5P202btijWK19oVmpMT3bqzorjqiEKGHEfpPRds7MYuiVH7vEJlhMXnZhr3Fa3iU2HW4uLMLmXgMdTxyPhMZT3K6WFSmxF729mojDW9iVcZHPQ3Ubx1Luzwzd68cvBk7NoTd3dicychc+pkylsWgv8MHzJPoTOq7TdnKmCqWPtU2P1dS2v3W5MOXylNuGfQww6et4x48s896taqdFV8KqvkAPykvDbOrVc0pVHBNrhGK35b1rTT3ZmRo31znTX0xv7KneUmKMGVlNmVgQQeRB0ljTr0VAL1WYkXIp08h0L1CufkCJI+mJiKYTEkioi2pYixZrDSlVtm68m1HUSLsfF/R6q1NwPYEWORzFrq3usODcJnzZ+Wu6Rc4fCUmRmfvcP7Bam1Qod8jRRT3Vc3+0twJBp1l3CNw75IIffsAOK7ls/O8xwlMVnslFWcm5NWszMetwU3jlyMkNSOj1cOqgqbIELWKBgVKrdvFbNtQb6TnuS6rXd9LQ170lw1a9FqdyjZ7jb+dqqjjycZ8DIuGR6bBlq00ZTcMKqX+G6SfSQKb0VYhiXX2gGS4OQ9klWA1JHH3W6E7xjaYZWSkuW8CrEup3sl9k6EX58uVzNfUO9Y4/HpvK9Nt2oQe9NPeRCb5FBkRcXvkBymC4mne+4xPNql/nZQfWRae1XXwBE08KgadTnwHyHIW0tW3iSbXJJNgAM+QGQ+ETH7Lmt6uPZ1VcgqX3VF7DeNzmSSfnFOpK2m5OQzJyA/Sd72U7OmnatXFm1RD7v3mH2uQ4eekzuOE2uO8qsOzmxu5UVKg+sIyH2AeH4vylvVrWmNSpINa7HXd/MzxW3K7r08TUbjjRpa445ZeuRm3D1CgvTO+n2L5r+A/6T6TTS2eupBPU5epF5yGEx7UXJRsrnLgwvlcfrNY4d3CXPXL0WhWVxdTf8weRHAzZOf2ftBK3tIdyqBmOYHAj319R0lth8Xc7rDdbhyb8J4+WsxZpuXaVERIpERAREQEREBERAREQERECBtbZlPEUyjrcH5g8CORnB7d2UwZRVqFHT+zYs5mnc/uq1s3w7G3VDbMWDT0uQ9oYFaqkML3llRx2zNori1fCYymErrZalNj4vsujDUG11ca24EEDhO1HZ2pgn4tSY+w/+luTfn6Dqdu7K7sqjv3fd3+i4nM9xcj6qpxfDE2BF7obcgRYbI2suJD4TGUwtdbLURjcNfwsG94G11ca24EETr0+penfw59TpzOfl5VefZf9qezD4Nri7UWPstxH3H69eMowk9+OUym48WWNl1WImQEzFIzYMOZraNMSUuGm1cNJs0hATJaZlguH6TatCTuNIKI0kInOSloToOx+wxXrXcXp07Mw+0T4V8siT5dZnLOSbreONt06LsZ2dWggrVBeqwut/wCGpGXkxGp+HO981S+fDh/WY42vc7g45noJperb/l58zLK55br2yTGajJszx+EkYelu8APlI9BSdR8zb0E2bSxYw9IvlfRRawLHQc+Z+EuvSflWdqtrbimiubOvtG/hU8PM5zkEWbq9RqjF3N2Y3JhVnrwx7Zp58su6vtIkEEGxGhGs6HZ+2Aw3K1vxcOl+R6iUaUzykinhGPCTKS8tY5WcOwpYpqfiu6fa1ZR1A8Q6jPz1lgjhgCCCDoRmDOW2b3tPIm68uXlylnTup3qZAvmyHwMf9LdR8bzzZY6ejHLa4iR8Li1fLNWHiU6jr1HUSRMtEREBERAREQEREBERAREQIG1NnLWUgjyOWR0vn+Wh0nnWP2MRUGHqN3TL/YMRmwS/iwz8WokgEITccDcAz1SV22NlU8RTKOLg/MHmJZUcjsPbHfb+DxqBa6gK6tmHB8J3veBtdXGtuDAic52i7MHDNvLdqROR4qfst+h4y22rs0uVoYh9yul/oeLtfeB/hVPtKbC446izC8nbA22ahbCYxQldLKysbhw2Sne99W91+OhswsemGdwvjhjPCZRwi4ebVoTpNubANA7yXNMn4r0PTkZWLRnrmcs3HkuNl1UNaE2LQk1aM2CjG0Q1ozYKMmCmJtWiToJNrpCWjO37LURRwu+ffZnPkPZX/Lf4zn6GzKj6C063HYNmprSTJQoBPIAW+c8/Xz/51Hbo4+douDq7wLn3j6DT+vxm5Tc6H8hPnchBZeEl4ZMgdJxk1Hat+HpkcAJRdoiazBF8KE3PNtLDoJfVn3RlqdOnWQloTWF1ds5eZpz9HY/OTaWy1HCWy0ZsFOaudZmEQKeDA4TetCSgkzCTPc1MUdaUzFObgsy3ZnbWkSvQva9wR4WGTKeh/TQzOhtArZatraCoMlPIMPcPofSSJoq0x89RwMjW1jEpqLvR8AL0/wD07+0v/TJ4fdPwI0lphsStRd5DcadQeIIOYPQwrbERAREQEREBERAREQERECt2zsqniKZRxcHQ8VPAgzhdqbONQrh8Q+5XS/0TF2ve+tOoPeU2AKnXUWYAz0yVm2tk08RTKOMuB4qeBBlHKdntus7NhMYu5iEspBNwwbJSGPjRvdfjobMM/m09ilGugup+a9PLrIO1NnGoVw+Jbcrpf6Ji7XvfWm499WyDKddciAZO7N7fYscJix3eIp2GZuGByQhj40b3X4+FvaHtaxyuPDGWMy5aKWy3PSTKWxec6JKI0tNwpTperXL4tKWjslRwkylgQOEsQkZTFytbmEYUqYUTTXrdbDnMK+I43sv5zDAL3rEsPZUgAHidc/SZ23phQu5+7fL72Q9JaqhtnNlotM2jT3c+hJuCz7aNmmoJMgszmqpXVdSIGe7GUra+10GmciHaNR/Cs1Maz3RdNUAmh8UBxlfTwtVtTaS6ezgPEY1IbocVfSfRvGZNiKFPWog/vCR6naHCr/FB8gTNTHK8RO6Tmpa4cyPWw5Vt5TuP9rUNbg6+8PUcDINXtfhxpvn4f1kWr21o6d2x87TXw9S+k+XCe3SYPaAY7jjcqcr5N1RuPlqJNnGYXtBQrncYbtz7O8cr8LN7pl5RxrUsql3p8Htdl/GBqPvD485zywuN1XTHKZTcW8TFHDAEEEHMEZgjmDMploiIgIiICIiAiIgIiIFXtvZFPEUyjjLgeKngROG2ns81SuGxLbldL/RMXa97603Hvq2jKdfMAz02VW3Nj08RTKOMuB4qeBBlg5Ts12hcOcJix3denYAkkgg5Iwc+NG919fdb2hduxpPwOs4XFbIfEEYWvvLiKQZsLigt/Z0ZX4MhyDKcm8512zqTUaKLUfvKgWzNnryF8yBoCbmwzJOcaRMqvaQcRW5/BRqeUwr1swNWJsq9ZYYLA7ntNm548B0H9ZeER6WDIG++bcF4L/UzfstTukni7H9P0kqva2oHU6DrKer2iw9MbqF6pHCmjPn5gW9ZmY5ZXxC5ScrqDOYbb2NqH6nAOB9qqwX04QcNtGr4jQpjld3PyWw+d5v477sjHf8AUXtfHU0yLC/IZn5CRqmPc+Gmbc2yHrKunshwSKmNYW1WkiU/VRefE2dhcyVrVrHxMzMDkDfXqB8fOXtwnN/39G876Z4raJ96vTXoDvH5CQjXpnVqtT8K2HrLzD4Abvs4enTOVt4A3B8swdJuTAMfE/AZKN3PU5i3IcOfPKzPCeqz2Z33FCuIt4MNnwLsSflafW2jib2VVTMDJM7k2Gt50FPZ1Jc925tYliTfncaHU8OM2V8WqcZZ1JeMf2lw1zl+nJ4mriveeoPko9LX4+nW1bVDHMm/O5ZuOhueQGluPS3QbR2hv5ASpekdTlPXhPHl5csvPhXd2ANAfMTfSoKVuyAdRlebWsNBfqZGqsWnbbKJWpLc204SMyDQSwGGJk3DbIZuBi5ycrFHTw5M6vYGKrLZWuy8Oa/HiOkkYTYwGstaVILoJ5et1sMprl36eGe9zw+Uw1M71K2ebUzkrdV+w3oeMs8FjUqg7twRkynJlPIj9dJBJkHawamhr08qlMXHJxfOm33Tl5a6gTxPY6WJG2bjVr0qdZPBURXW+tmFwD1ziBJiIgIiICIiAiIgJi7AT5UqASuxOJlkGytWA01lNjdoqrKu8N9zurc5X5Cbae9WYqhsB4nOg6Dmek2bR2FQrUjSI6h/eDfavKjltmbUY4h6OJTuq6m6i91KE2R0b3kbg2WfskAgb3d4Ou1gr+Lnz/3nn+OwZqlcLi27uvTucJiwASbjNTfJgRkyHJh1k/s5t51c4TGDcrpaxuSrKcldWPjpsdG1B9ls7FpYO6IgZTRQrcDrwPOb5kfbxMSZi1UCE2+vRUm5UEggi4Go0MyGUjPipHeuTNTCsZdWRNeqBqZGq40DSRSTMd2dZhJy4ZdXK+I+VsS7aZSFUQe8SfKTDRJ6TVUoAahnP2Vt/Ww8yZ0nUxxY+LPLlX1HA0FppFB30U+f+8tkoVPdp06fVjvsP7q5f4pvXAO3jquei2pr8CPbH80l/kfUdcf433VMNktq7Ko6mTKOx6Y1Jb0E21aWDpmz90X5H6yofndjNWDwl6oNCjUpU8+83lFOm+WW7SPtBr2zsP64vWzvt1nRwibSwqLoo/M/MzcJsqU1QXd1QcyQB8zKLH9s9nUDu993j8EpguT8spytt5dJJOF3YcLzNaDHpOMr9u675YfB7gOj12Cf/WLufgJT7W2tjW/tGOXDqfdQLSPkrVPbPwSNK9Ex2Mw+HXer1kRRxZgP/wBnEdou3tOqhTDozpcC9iO8cmyU0Gpu1hbjecmmzFrN9TQq4qof4tXfC+e9Uux/uovnO+7E9imo1Fr4kq9RP3agWSncZ7i52P3iS3WPEHV9lsA+HweHpVCDUSkgqW037Xe3S5M+S1iQIiICIiAiIMBK3HbXVCyqC5QXfdFwnIHmx5DPyErtrbcBFqbbqE27weJzpu0v1c5DrwoUxRqUzcihhlJu4tvHIFlUkkO977z3sOssibdD/wCKpU3gjAlcm5jzmqlSaseK0+J4t0Erti4RqxV9zusMoIpU8w1Tetd2vnY21Oba5DXp1XgNJbR8poFAVRYDQCbEpkzZTo85vAmVVG3di08TT3HH4WGqtwIM4fG4U1SuExbGniEucJigBncZgg5MCMmQ5MOunqBEp9v7Ep4mmUcdVYeJTwIMuxyfZ7tE6OcJjAKdVLWa5KlSbK6sfFTPBtQfZbOzN2iVjofnPNNsYBqlsLiyVrJc4XEqBvG44cCSPEhyYdZhsXtlVwRFDHr9Xe1Outyh8mOn4GzHDeyAaR6czTWxkXB42nXXepVFqL0OY8xqD5zfumXuY+PfIZjaZbp5TIUzyjuqzp4sQnSfJuKkD2mAHMm3rKnH9o8FQyeupb7K+0T5WmWpJFhK/H7JqO4q0apo1QN0krv02XWz0yR8wQZU4ntwf4GDqkfbq7tFfP2iLjyMqcZ2i2hUBLVqOHTj3aFsuH1lTdAPkxl0rsFwuMt9bicPTXiyUSG/mqVGUfIyr2htjZtH9/jGrt9nvCwPTcp2Q/ETzzFY3DufrcRXxbcgz1L9Pq91Pm5kzZ1Cu4P0bA90CMncKDfqlOxPxqGEdQe3CqN3B7PYDQM4WinnY23h5GVuP2/tJxvVMRRwicdxR/3KpX0JmNHsXi62dauyg6qjd3/27Mfixlzs39m+FQhmTvGGhOfqY8DhatTDVGu9XEY1+neVAfj9XT+bGW+AwOMcbuHwVOgmXtVCLnzp0Qg+bNPTsFsOlTHsoq/DOWKYZRG1edYTsViH/fYtwDqlELRXy+rAY/EmX2yuw2Eo5rRBbizZk9SeM6wKBwn2QRcPgUTQAeQtJIE+xAREQEREBESt29j3o0z3ahqhyQHQfeboOXGBOr11pqWdgqgXJJsBOS2/tu4swKpYstInceoot7dQkexTzHs6njxE5wbZx9Nw9cDEqpuFYBCpOjKFAUkdRfkZY47EFWWpiB3ldj9ThRZgp1DPwLcbeFdTNaTbVUUECtiSRTIASmAVarrugUx+7Q3sAPab1lzs3Yr12WriVCqtu6w9huoB4S4GRI4IMhxucxnsTZbF+/rnva5zHFKV+CX1a2RbXgLCdNTp/wDP6RaaahTzm+nSAmYE+zKkREBBERAqNu7Fp4mmUqDL3W4qeBBnme39mVsPdK4L0jkKyrvAj/3afveYz6HWexyNiMIGFiAQeBllH5/o7GqId/CVWW3Gg+8B0NJs08huy+wHaPatIWapTqD79N1b4t7RnebR7DYWod7u9xua5Sqr/s/J8OLxAHLvan6NG00gYbtVtB8tymOoLt6d0JNfamJAvXxi0l+7SCEf36jgekjf+WjHxYuuw5GtXI+Re0lYL9luEVt5hvNzsL/PWFUON7SYDjVrYxujVKgP/wAIVPm0iUdp4urlhNn90D7zbtP5rSBY/F56fgey2HpeGko6nMy1p4JR/sLRseUYXsltKsb1sStK+opqFP8AO28/+KXOC/ZvQuGqtUrsOLlmPzYm2p+c9EWio4TZJsUGA7NUaXhpIvwuZbU8Go/5aSYgYLTA0AmcRAREQEREBERAREQEREBOJ7QdqadKs9N8mU2seVrqfIg3+M7aVO2ezuHxVjVQFhkGsN63K/KWDzrG9pO9KpRTfcnIC+o0vbPWx+E6fs12YdT3tdiaj+L7Vvs/dXoJebG7OYfC37qmoJ1bVvmZbgS2pphSohRYCw5TZETKkREBERAREQEREBPlp9iB8tPsRAREQEREBERAREQEREBERAREQEREBERAREQEREBERAREQEREBERAREQEREBERAREQEREBERAREQEREBERAREQERE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IREhUUExIUFBQVFRUVFBUYFRQXFhcWFBUXFxQUGBUYHCggGBolGxQVITEhJSksLi4uFx8zODUsNystLisBCgoKDg0OGBAQGy0kHCQsLCwsLywsLCwsLCwsLCwsLCwsLCwsLCwsLC8sLCwsLCwsLCwsLCwsLCwsLCwsLCwsLP/AABEIALQBGAMBIgACEQEDEQH/xAAcAAEAAgMBAQEAAAAAAAAAAAAABAUCAwYHAQj/xABFEAACAQIDBQUEBwUHAgcAAAABAgADEQQhMQUSQVFhBhMycaEiQoGRFCNSYnKxwQczQ5LRNIKissLh8HOzFRdTY5Oj8f/EABkBAQEBAQEBAAAAAAAAAAAAAAABAgMEBf/EACQRAQEAAgEEAgIDAQAAAAAAAAABAhExAxIhQRNRYcEEofAi/9oADAMBAAIRAxEAPwD3GIiAiIgIiICIiAiDNJxdPTfBPIG5+QzgbokWpj0XW+dhnZMybAe2Rxh8Sw90C/Mk/MKD+cCVEiio5OZt5L+pJ/KfHUkeJiept/ltAlxINKjrvhDyyJ9WmZp01zKoOtlECXEr2xVMaVLfhJb0zE2DFFRdrMn214ea8uo+QgTImKOCAQQQcwRmCOYMygIiICIiAiIgIiICIiAiIgIiICIiAiJWbd2wuGVct6pUYpSS9t5gpds+ACqxJ6cyIFnNVbEonidV8yB+cr1UsoNZyx+wpKoOmWbfEz7TcLkiKnkAPygS/pinQO3kjW/mIA9Z979zpTt+JgP8u9KzG7VSkL1ayUxzd1Qf4iJzmP8A2mbMo+LG03PKmGqeqAj1gdk1ZuajyUn1JH5SLjHqW9hrm+e+xRbcc6YBnmmO/bfgVNqdDEVetkQerE+khVP2sYmr+4wqJ/1O8Y/6RLJbwb09L+hVmzetTH4aV2/nqs35ZzM7KBHt1cRU4Z1GQW8qW6LTyWr2s2rV1rLSHJFRfUAn1kKqa9X99ialTozO3+Yzc6Wd9M9+P29eqNgKB3mOGVxb2mKNUy0zN2mmv20wa6VC/RUb82tPK6OFQcz8f6SZS3Boo/P85qdDL2nyR3dTt4h/d0Wb8TAegBmk9rMQ+iIg52uf8RnL4Zmc2RWY8lBJ+QkvuKwBJpvYZn2TkOZ5Dzmvhk5qd7ohtyrvA75K2sVYgfEbuk1fSjvbwNs787fE3Nukp6TpYFqoz91VZm+Og9ZY4fB74Ni62UsDUTdVrcA28c+WsfFjLtO61LTEdT8z+XxPzk7A7TNPTw8V4f7Gc41RlNmBU62IINjoc+EzTEzXZE73cYSqGu1EgHV6ZyUnn909RkeN5Y4bFK9xmrDxIfEOvUdRlOAw2LYMNwnevlbXy6zs0oM6Kans1Bndcip6H8xpOGeHa3jltZxINLGFMqtrcKg8J6MPdPp+UnTDZERAREQEREBERAREQEREBERATkO3uA740QGFNwWNKoRdVq+zuhxxRgGRujzr5E2ngVrIUcXBFoHKbC2ycQr0Ku9QxVMbjr7JdSQd11JBV+YaxDWvbVR5P202btijWK19oVmpMT3bqzorjqiEKGHEfpPRds7MYuiVH7vEJlhMXnZhr3Fa3iU2HW4uLMLmXgMdTxyPhMZT3K6WFSmxF729mojDW9iVcZHPQ3Ubx1Luzwzd68cvBk7NoTd3dicychc+pkylsWgv8MHzJPoTOq7TdnKmCqWPtU2P1dS2v3W5MOXylNuGfQww6et4x48s896taqdFV8KqvkAPykvDbOrVc0pVHBNrhGK35b1rTT3ZmRo31znTX0xv7KneUmKMGVlNmVgQQeRB0ljTr0VAL1WYkXIp08h0L1CufkCJI+mJiKYTEkioi2pYixZrDSlVtm68m1HUSLsfF/R6q1NwPYEWORzFrq3usODcJnzZ+Wu6Rc4fCUmRmfvcP7Bam1Qod8jRRT3Vc3+0twJBp1l3CNw75IIffsAOK7ls/O8xwlMVnslFWcm5NWszMetwU3jlyMkNSOj1cOqgqbIELWKBgVKrdvFbNtQb6TnuS6rXd9LQ170lw1a9FqdyjZ7jb+dqqjjycZ8DIuGR6bBlq00ZTcMKqX+G6SfSQKb0VYhiXX2gGS4OQ9klWA1JHH3W6E7xjaYZWSkuW8CrEup3sl9k6EX58uVzNfUO9Y4/HpvK9Nt2oQe9NPeRCb5FBkRcXvkBymC4mne+4xPNql/nZQfWRae1XXwBE08KgadTnwHyHIW0tW3iSbXJJNgAM+QGQ+ETH7Lmt6uPZ1VcgqX3VF7DeNzmSSfnFOpK2m5OQzJyA/Sd72U7OmnatXFm1RD7v3mH2uQ4eekzuOE2uO8qsOzmxu5UVKg+sIyH2AeH4vylvVrWmNSpINa7HXd/MzxW3K7r08TUbjjRpa445ZeuRm3D1CgvTO+n2L5r+A/6T6TTS2eupBPU5epF5yGEx7UXJRsrnLgwvlcfrNY4d3CXPXL0WhWVxdTf8weRHAzZOf2ftBK3tIdyqBmOYHAj319R0lth8Xc7rDdbhyb8J4+WsxZpuXaVERIpERAREQEREBERAREQERECBtbZlPEUyjrcH5g8CORnB7d2UwZRVqFHT+zYs5mnc/uq1s3w7G3VDbMWDT0uQ9oYFaqkML3llRx2zNori1fCYymErrZalNj4vsujDUG11ca24EEDhO1HZ2pgn4tSY+w/+luTfn6Dqdu7K7sqjv3fd3+i4nM9xcj6qpxfDE2BF7obcgRYbI2suJD4TGUwtdbLURjcNfwsG94G11ca24EETr0+penfw59TpzOfl5VefZf9qezD4Nri7UWPstxH3H69eMowk9+OUym48WWNl1WImQEzFIzYMOZraNMSUuGm1cNJs0hATJaZlguH6TatCTuNIKI0kInOSloToOx+wxXrXcXp07Mw+0T4V8siT5dZnLOSbreONt06LsZ2dWggrVBeqwut/wCGpGXkxGp+HO981S+fDh/WY42vc7g45noJperb/l58zLK55br2yTGajJszx+EkYelu8APlI9BSdR8zb0E2bSxYw9IvlfRRawLHQc+Z+EuvSflWdqtrbimiubOvtG/hU8PM5zkEWbq9RqjF3N2Y3JhVnrwx7Zp58su6vtIkEEGxGhGs6HZ+2Aw3K1vxcOl+R6iUaUzykinhGPCTKS8tY5WcOwpYpqfiu6fa1ZR1A8Q6jPz1lgjhgCCCDoRmDOW2b3tPIm68uXlylnTup3qZAvmyHwMf9LdR8bzzZY6ejHLa4iR8Li1fLNWHiU6jr1HUSRMtEREBERAREQEREBERAREQIG1NnLWUgjyOWR0vn+Wh0nnWP2MRUGHqN3TL/YMRmwS/iwz8WokgEITccDcAz1SV22NlU8RTKOLg/MHmJZUcjsPbHfb+DxqBa6gK6tmHB8J3veBtdXGtuDAic52i7MHDNvLdqROR4qfst+h4y22rs0uVoYh9yul/oeLtfeB/hVPtKbC446izC8nbA22ahbCYxQldLKysbhw2Sne99W91+OhswsemGdwvjhjPCZRwi4ebVoTpNubANA7yXNMn4r0PTkZWLRnrmcs3HkuNl1UNaE2LQk1aM2CjG0Q1ozYKMmCmJtWiToJNrpCWjO37LURRwu+ffZnPkPZX/Lf4zn6GzKj6C063HYNmprSTJQoBPIAW+c8/Xz/51Hbo4+douDq7wLn3j6DT+vxm5Tc6H8hPnchBZeEl4ZMgdJxk1Hat+HpkcAJRdoiazBF8KE3PNtLDoJfVn3RlqdOnWQloTWF1ds5eZpz9HY/OTaWy1HCWy0ZsFOaudZmEQKeDA4TetCSgkzCTPc1MUdaUzFObgsy3ZnbWkSvQva9wR4WGTKeh/TQzOhtArZatraCoMlPIMPcPofSSJoq0x89RwMjW1jEpqLvR8AL0/wD07+0v/TJ4fdPwI0lphsStRd5DcadQeIIOYPQwrbERAREQEREBERAREQERECt2zsqniKZRxcHQ8VPAgzhdqbONQrh8Q+5XS/0TF2ve+tOoPeU2AKnXUWYAz0yVm2tk08RTKOMuB4qeBBlHKdntus7NhMYu5iEspBNwwbJSGPjRvdfjobMM/m09ilGugup+a9PLrIO1NnGoVw+Jbcrpf6Ji7XvfWm499WyDKddciAZO7N7fYscJix3eIp2GZuGByQhj40b3X4+FvaHtaxyuPDGWMy5aKWy3PSTKWxec6JKI0tNwpTperXL4tKWjslRwkylgQOEsQkZTFytbmEYUqYUTTXrdbDnMK+I43sv5zDAL3rEsPZUgAHidc/SZ23phQu5+7fL72Q9JaqhtnNlotM2jT3c+hJuCz7aNmmoJMgszmqpXVdSIGe7GUra+10GmciHaNR/Cs1Maz3RdNUAmh8UBxlfTwtVtTaS6ezgPEY1IbocVfSfRvGZNiKFPWog/vCR6naHCr/FB8gTNTHK8RO6Tmpa4cyPWw5Vt5TuP9rUNbg6+8PUcDINXtfhxpvn4f1kWr21o6d2x87TXw9S+k+XCe3SYPaAY7jjcqcr5N1RuPlqJNnGYXtBQrncYbtz7O8cr8LN7pl5RxrUsql3p8Htdl/GBqPvD485zywuN1XTHKZTcW8TFHDAEEEHMEZgjmDMploiIgIiICIiAiIgIiIFXtvZFPEUyjjLgeKngROG2ns81SuGxLbldL/RMXa97603Hvq2jKdfMAz02VW3Nj08RTKOMuB4qeBBlg5Ts12hcOcJix3denYAkkgg5Iwc+NG919fdb2hduxpPwOs4XFbIfEEYWvvLiKQZsLigt/Z0ZX4MhyDKcm8512zqTUaKLUfvKgWzNnryF8yBoCbmwzJOcaRMqvaQcRW5/BRqeUwr1swNWJsq9ZYYLA7ntNm548B0H9ZeER6WDIG++bcF4L/UzfstTukni7H9P0kqva2oHU6DrKer2iw9MbqF6pHCmjPn5gW9ZmY5ZXxC5ScrqDOYbb2NqH6nAOB9qqwX04QcNtGr4jQpjld3PyWw+d5v477sjHf8AUXtfHU0yLC/IZn5CRqmPc+Gmbc2yHrKunshwSKmNYW1WkiU/VRefE2dhcyVrVrHxMzMDkDfXqB8fOXtwnN/39G876Z4raJ96vTXoDvH5CQjXpnVqtT8K2HrLzD4Abvs4enTOVt4A3B8swdJuTAMfE/AZKN3PU5i3IcOfPKzPCeqz2Z33FCuIt4MNnwLsSflafW2jib2VVTMDJM7k2Gt50FPZ1Jc925tYliTfncaHU8OM2V8WqcZZ1JeMf2lw1zl+nJ4mriveeoPko9LX4+nW1bVDHMm/O5ZuOhueQGluPS3QbR2hv5ASpekdTlPXhPHl5csvPhXd2ANAfMTfSoKVuyAdRlebWsNBfqZGqsWnbbKJWpLc204SMyDQSwGGJk3DbIZuBi5ycrFHTw5M6vYGKrLZWuy8Oa/HiOkkYTYwGstaVILoJ5et1sMprl36eGe9zw+Uw1M71K2ebUzkrdV+w3oeMs8FjUqg7twRkynJlPIj9dJBJkHawamhr08qlMXHJxfOm33Tl5a6gTxPY6WJG2bjVr0qdZPBURXW+tmFwD1ziBJiIgIiICIiAiIgJi7AT5UqASuxOJlkGytWA01lNjdoqrKu8N9zurc5X5Cbae9WYqhsB4nOg6Dmek2bR2FQrUjSI6h/eDfavKjltmbUY4h6OJTuq6m6i91KE2R0b3kbg2WfskAgb3d4Ou1gr+Lnz/3nn+OwZqlcLi27uvTucJiwASbjNTfJgRkyHJh1k/s5t51c4TGDcrpaxuSrKcldWPjpsdG1B9ls7FpYO6IgZTRQrcDrwPOb5kfbxMSZi1UCE2+vRUm5UEggi4Go0MyGUjPipHeuTNTCsZdWRNeqBqZGq40DSRSTMd2dZhJy4ZdXK+I+VsS7aZSFUQe8SfKTDRJ6TVUoAahnP2Vt/Ww8yZ0nUxxY+LPLlX1HA0FppFB30U+f+8tkoVPdp06fVjvsP7q5f4pvXAO3jquei2pr8CPbH80l/kfUdcf433VMNktq7Ko6mTKOx6Y1Jb0E21aWDpmz90X5H6yofndjNWDwl6oNCjUpU8+83lFOm+WW7SPtBr2zsP64vWzvt1nRwibSwqLoo/M/MzcJsqU1QXd1QcyQB8zKLH9s9nUDu993j8EpguT8spytt5dJJOF3YcLzNaDHpOMr9u675YfB7gOj12Cf/WLufgJT7W2tjW/tGOXDqfdQLSPkrVPbPwSNK9Ex2Mw+HXer1kRRxZgP/wBnEdou3tOqhTDozpcC9iO8cmyU0Gpu1hbjecmmzFrN9TQq4qof4tXfC+e9Uux/uovnO+7E9imo1Fr4kq9RP3agWSncZ7i52P3iS3WPEHV9lsA+HweHpVCDUSkgqW037Xe3S5M+S1iQIiICIiAiIMBK3HbXVCyqC5QXfdFwnIHmx5DPyErtrbcBFqbbqE27weJzpu0v1c5DrwoUxRqUzcihhlJu4tvHIFlUkkO977z3sOssibdD/wCKpU3gjAlcm5jzmqlSaseK0+J4t0Erti4RqxV9zusMoIpU8w1Tetd2vnY21Oba5DXp1XgNJbR8poFAVRYDQCbEpkzZTo85vAmVVG3di08TT3HH4WGqtwIM4fG4U1SuExbGniEucJigBncZgg5MCMmQ5MOunqBEp9v7Ep4mmUcdVYeJTwIMuxyfZ7tE6OcJjAKdVLWa5KlSbK6sfFTPBtQfZbOzN2iVjofnPNNsYBqlsLiyVrJc4XEqBvG44cCSPEhyYdZhsXtlVwRFDHr9Xe1Outyh8mOn4GzHDeyAaR6czTWxkXB42nXXepVFqL0OY8xqD5zfumXuY+PfIZjaZbp5TIUzyjuqzp4sQnSfJuKkD2mAHMm3rKnH9o8FQyeupb7K+0T5WmWpJFhK/H7JqO4q0apo1QN0krv02XWz0yR8wQZU4ntwf4GDqkfbq7tFfP2iLjyMqcZ2i2hUBLVqOHTj3aFsuH1lTdAPkxl0rsFwuMt9bicPTXiyUSG/mqVGUfIyr2htjZtH9/jGrt9nvCwPTcp2Q/ETzzFY3DufrcRXxbcgz1L9Pq91Pm5kzZ1Cu4P0bA90CMncKDfqlOxPxqGEdQe3CqN3B7PYDQM4WinnY23h5GVuP2/tJxvVMRRwicdxR/3KpX0JmNHsXi62dauyg6qjd3/27Mfixlzs39m+FQhmTvGGhOfqY8DhatTDVGu9XEY1+neVAfj9XT+bGW+AwOMcbuHwVOgmXtVCLnzp0Qg+bNPTsFsOlTHsoq/DOWKYZRG1edYTsViH/fYtwDqlELRXy+rAY/EmX2yuw2Eo5rRBbizZk9SeM6wKBwn2QRcPgUTQAeQtJIE+xAREQEREBESt29j3o0z3ahqhyQHQfeboOXGBOr11pqWdgqgXJJsBOS2/tu4swKpYstInceoot7dQkexTzHs6njxE5wbZx9Nw9cDEqpuFYBCpOjKFAUkdRfkZY47EFWWpiB3ldj9ThRZgp1DPwLcbeFdTNaTbVUUECtiSRTIASmAVarrugUx+7Q3sAPab1lzs3Yr12WriVCqtu6w9huoB4S4GRI4IMhxucxnsTZbF+/rnva5zHFKV+CX1a2RbXgLCdNTp/wDP6RaaahTzm+nSAmYE+zKkREBBERAqNu7Fp4mmUqDL3W4qeBBnme39mVsPdK4L0jkKyrvAj/3afveYz6HWexyNiMIGFiAQeBllH5/o7GqId/CVWW3Gg+8B0NJs08huy+wHaPatIWapTqD79N1b4t7RnebR7DYWod7u9xua5Sqr/s/J8OLxAHLvan6NG00gYbtVtB8tymOoLt6d0JNfamJAvXxi0l+7SCEf36jgekjf+WjHxYuuw5GtXI+Re0lYL9luEVt5hvNzsL/PWFUON7SYDjVrYxujVKgP/wAIVPm0iUdp4urlhNn90D7zbtP5rSBY/F56fgey2HpeGko6nMy1p4JR/sLRseUYXsltKsb1sStK+opqFP8AO28/+KXOC/ZvQuGqtUrsOLlmPzYm2p+c9EWio4TZJsUGA7NUaXhpIvwuZbU8Go/5aSYgYLTA0AmcRAREQEREBERAREQEREBOJ7QdqadKs9N8mU2seVrqfIg3+M7aVO2ezuHxVjVQFhkGsN63K/KWDzrG9pO9KpRTfcnIC+o0vbPWx+E6fs12YdT3tdiaj+L7Vvs/dXoJebG7OYfC37qmoJ1bVvmZbgS2pphSohRYCw5TZETKkREBERAREQEREBPlp9iB8tPsRAREQEREBERAREQEREBERAREQEREBERAREQEREBERAREQEREBERAREQEREBERAREQEREBERAREQEREBERAREQERE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 descr="data:image/jpeg;base64,/9j/4AAQSkZJRgABAQAAAQABAAD/2wCEAAkGBxIREhUUExIUFBQVFRUVFBUYFRQXFhcWFBUXFxQUGBUYHCggGBolGxQVITEhJSksLi4uFx8zODUsNystLisBCgoKDg0OGBAQGy0kHCQsLCwsLywsLCwsLCwsLCwsLCwsLCwsLCwsLC8sLCwsLCwsLCwsLCwsLCwsLCwsLCwsLP/AABEIALQBGAMBIgACEQEDEQH/xAAcAAEAAgMBAQEAAAAAAAAAAAAABAUCAwYHAQj/xABFEAACAQIDBQUEBwUHAgcAAAABAgADEQQhMQUSQVFhBhMycaEiQoGRFCNSYnKxwQczQ5LRNIKissLh8HOzFRdTY5Oj8f/EABkBAQEBAQEBAAAAAAAAAAAAAAABAgMEBf/EACQRAQEAAgEEAgIDAQAAAAAAAAABAhExAxIhQRNRYcEEofAi/9oADAMBAAIRAxEAPwD3GIiAiIgIiICIiAiDNJxdPTfBPIG5+QzgbokWpj0XW+dhnZMybAe2Rxh8Sw90C/Mk/MKD+cCVEiio5OZt5L+pJ/KfHUkeJiept/ltAlxINKjrvhDyyJ9WmZp01zKoOtlECXEr2xVMaVLfhJb0zE2DFFRdrMn214ea8uo+QgTImKOCAQQQcwRmCOYMygIiICIiAiIgIiICIiAiIgIiICIiAiJWbd2wuGVct6pUYpSS9t5gpds+ACqxJ6cyIFnNVbEonidV8yB+cr1UsoNZyx+wpKoOmWbfEz7TcLkiKnkAPygS/pinQO3kjW/mIA9Z979zpTt+JgP8u9KzG7VSkL1ayUxzd1Qf4iJzmP8A2mbMo+LG03PKmGqeqAj1gdk1ZuajyUn1JH5SLjHqW9hrm+e+xRbcc6YBnmmO/bfgVNqdDEVetkQerE+khVP2sYmr+4wqJ/1O8Y/6RLJbwb09L+hVmzetTH4aV2/nqs35ZzM7KBHt1cRU4Z1GQW8qW6LTyWr2s2rV1rLSHJFRfUAn1kKqa9X99ialTozO3+Yzc6Wd9M9+P29eqNgKB3mOGVxb2mKNUy0zN2mmv20wa6VC/RUb82tPK6OFQcz8f6SZS3Boo/P85qdDL2nyR3dTt4h/d0Wb8TAegBmk9rMQ+iIg52uf8RnL4Zmc2RWY8lBJ+QkvuKwBJpvYZn2TkOZ5Dzmvhk5qd7ohtyrvA75K2sVYgfEbuk1fSjvbwNs787fE3Nukp6TpYFqoz91VZm+Og9ZY4fB74Ni62UsDUTdVrcA28c+WsfFjLtO61LTEdT8z+XxPzk7A7TNPTw8V4f7Gc41RlNmBU62IINjoc+EzTEzXZE73cYSqGu1EgHV6ZyUnn909RkeN5Y4bFK9xmrDxIfEOvUdRlOAw2LYMNwnevlbXy6zs0oM6Kans1Bndcip6H8xpOGeHa3jltZxINLGFMqtrcKg8J6MPdPp+UnTDZERAREQEREBERAREQEREBERATkO3uA740QGFNwWNKoRdVq+zuhxxRgGRujzr5E2ngVrIUcXBFoHKbC2ycQr0Ku9QxVMbjr7JdSQd11JBV+YaxDWvbVR5P202btijWK19oVmpMT3bqzorjqiEKGHEfpPRds7MYuiVH7vEJlhMXnZhr3Fa3iU2HW4uLMLmXgMdTxyPhMZT3K6WFSmxF729mojDW9iVcZHPQ3Ubx1Luzwzd68cvBk7NoTd3dicychc+pkylsWgv8MHzJPoTOq7TdnKmCqWPtU2P1dS2v3W5MOXylNuGfQww6et4x48s896taqdFV8KqvkAPykvDbOrVc0pVHBNrhGK35b1rTT3ZmRo31znTX0xv7KneUmKMGVlNmVgQQeRB0ljTr0VAL1WYkXIp08h0L1CufkCJI+mJiKYTEkioi2pYixZrDSlVtm68m1HUSLsfF/R6q1NwPYEWORzFrq3usODcJnzZ+Wu6Rc4fCUmRmfvcP7Bam1Qod8jRRT3Vc3+0twJBp1l3CNw75IIffsAOK7ls/O8xwlMVnslFWcm5NWszMetwU3jlyMkNSOj1cOqgqbIELWKBgVKrdvFbNtQb6TnuS6rXd9LQ170lw1a9FqdyjZ7jb+dqqjjycZ8DIuGR6bBlq00ZTcMKqX+G6SfSQKb0VYhiXX2gGS4OQ9klWA1JHH3W6E7xjaYZWSkuW8CrEup3sl9k6EX58uVzNfUO9Y4/HpvK9Nt2oQe9NPeRCb5FBkRcXvkBymC4mne+4xPNql/nZQfWRae1XXwBE08KgadTnwHyHIW0tW3iSbXJJNgAM+QGQ+ETH7Lmt6uPZ1VcgqX3VF7DeNzmSSfnFOpK2m5OQzJyA/Sd72U7OmnatXFm1RD7v3mH2uQ4eekzuOE2uO8qsOzmxu5UVKg+sIyH2AeH4vylvVrWmNSpINa7HXd/MzxW3K7r08TUbjjRpa445ZeuRm3D1CgvTO+n2L5r+A/6T6TTS2eupBPU5epF5yGEx7UXJRsrnLgwvlcfrNY4d3CXPXL0WhWVxdTf8weRHAzZOf2ftBK3tIdyqBmOYHAj319R0lth8Xc7rDdbhyb8J4+WsxZpuXaVERIpERAREQEREBERAREQERECBtbZlPEUyjrcH5g8CORnB7d2UwZRVqFHT+zYs5mnc/uq1s3w7G3VDbMWDT0uQ9oYFaqkML3llRx2zNori1fCYymErrZalNj4vsujDUG11ca24EEDhO1HZ2pgn4tSY+w/+luTfn6Dqdu7K7sqjv3fd3+i4nM9xcj6qpxfDE2BF7obcgRYbI2suJD4TGUwtdbLURjcNfwsG94G11ca24EETr0+penfw59TpzOfl5VefZf9qezD4Nri7UWPstxH3H69eMowk9+OUym48WWNl1WImQEzFIzYMOZraNMSUuGm1cNJs0hATJaZlguH6TatCTuNIKI0kInOSloToOx+wxXrXcXp07Mw+0T4V8siT5dZnLOSbreONt06LsZ2dWggrVBeqwut/wCGpGXkxGp+HO981S+fDh/WY42vc7g45noJperb/l58zLK55br2yTGajJszx+EkYelu8APlI9BSdR8zb0E2bSxYw9IvlfRRawLHQc+Z+EuvSflWdqtrbimiubOvtG/hU8PM5zkEWbq9RqjF3N2Y3JhVnrwx7Zp58su6vtIkEEGxGhGs6HZ+2Aw3K1vxcOl+R6iUaUzykinhGPCTKS8tY5WcOwpYpqfiu6fa1ZR1A8Q6jPz1lgjhgCCCDoRmDOW2b3tPIm68uXlylnTup3qZAvmyHwMf9LdR8bzzZY6ejHLa4iR8Li1fLNWHiU6jr1HUSRMtEREBERAREQEREBERAREQIG1NnLWUgjyOWR0vn+Wh0nnWP2MRUGHqN3TL/YMRmwS/iwz8WokgEITccDcAz1SV22NlU8RTKOLg/MHmJZUcjsPbHfb+DxqBa6gK6tmHB8J3veBtdXGtuDAic52i7MHDNvLdqROR4qfst+h4y22rs0uVoYh9yul/oeLtfeB/hVPtKbC446izC8nbA22ahbCYxQldLKysbhw2Sne99W91+OhswsemGdwvjhjPCZRwi4ebVoTpNubANA7yXNMn4r0PTkZWLRnrmcs3HkuNl1UNaE2LQk1aM2CjG0Q1ozYKMmCmJtWiToJNrpCWjO37LURRwu+ffZnPkPZX/Lf4zn6GzKj6C063HYNmprSTJQoBPIAW+c8/Xz/51Hbo4+douDq7wLn3j6DT+vxm5Tc6H8hPnchBZeEl4ZMgdJxk1Hat+HpkcAJRdoiazBF8KE3PNtLDoJfVn3RlqdOnWQloTWF1ds5eZpz9HY/OTaWy1HCWy0ZsFOaudZmEQKeDA4TetCSgkzCTPc1MUdaUzFObgsy3ZnbWkSvQva9wR4WGTKeh/TQzOhtArZatraCoMlPIMPcPofSSJoq0x89RwMjW1jEpqLvR8AL0/wD07+0v/TJ4fdPwI0lphsStRd5DcadQeIIOYPQwrbERAREQEREBERAREQERECt2zsqniKZRxcHQ8VPAgzhdqbONQrh8Q+5XS/0TF2ve+tOoPeU2AKnXUWYAz0yVm2tk08RTKOMuB4qeBBlHKdntus7NhMYu5iEspBNwwbJSGPjRvdfjobMM/m09ilGugup+a9PLrIO1NnGoVw+Jbcrpf6Ji7XvfWm499WyDKddciAZO7N7fYscJix3eIp2GZuGByQhj40b3X4+FvaHtaxyuPDGWMy5aKWy3PSTKWxec6JKI0tNwpTperXL4tKWjslRwkylgQOEsQkZTFytbmEYUqYUTTXrdbDnMK+I43sv5zDAL3rEsPZUgAHidc/SZ23phQu5+7fL72Q9JaqhtnNlotM2jT3c+hJuCz7aNmmoJMgszmqpXVdSIGe7GUra+10GmciHaNR/Cs1Maz3RdNUAmh8UBxlfTwtVtTaS6ezgPEY1IbocVfSfRvGZNiKFPWog/vCR6naHCr/FB8gTNTHK8RO6Tmpa4cyPWw5Vt5TuP9rUNbg6+8PUcDINXtfhxpvn4f1kWr21o6d2x87TXw9S+k+XCe3SYPaAY7jjcqcr5N1RuPlqJNnGYXtBQrncYbtz7O8cr8LN7pl5RxrUsql3p8Htdl/GBqPvD485zywuN1XTHKZTcW8TFHDAEEEHMEZgjmDMploiIgIiICIiAiIgIiIFXtvZFPEUyjjLgeKngROG2ns81SuGxLbldL/RMXa97603Hvq2jKdfMAz02VW3Nj08RTKOMuB4qeBBlg5Ts12hcOcJix3denYAkkgg5Iwc+NG919fdb2hduxpPwOs4XFbIfEEYWvvLiKQZsLigt/Z0ZX4MhyDKcm8512zqTUaKLUfvKgWzNnryF8yBoCbmwzJOcaRMqvaQcRW5/BRqeUwr1swNWJsq9ZYYLA7ntNm548B0H9ZeER6WDIG++bcF4L/UzfstTukni7H9P0kqva2oHU6DrKer2iw9MbqF6pHCmjPn5gW9ZmY5ZXxC5ScrqDOYbb2NqH6nAOB9qqwX04QcNtGr4jQpjld3PyWw+d5v477sjHf8AUXtfHU0yLC/IZn5CRqmPc+Gmbc2yHrKunshwSKmNYW1WkiU/VRefE2dhcyVrVrHxMzMDkDfXqB8fOXtwnN/39G876Z4raJ96vTXoDvH5CQjXpnVqtT8K2HrLzD4Abvs4enTOVt4A3B8swdJuTAMfE/AZKN3PU5i3IcOfPKzPCeqz2Z33FCuIt4MNnwLsSflafW2jib2VVTMDJM7k2Gt50FPZ1Jc925tYliTfncaHU8OM2V8WqcZZ1JeMf2lw1zl+nJ4mriveeoPko9LX4+nW1bVDHMm/O5ZuOhueQGluPS3QbR2hv5ASpekdTlPXhPHl5csvPhXd2ANAfMTfSoKVuyAdRlebWsNBfqZGqsWnbbKJWpLc204SMyDQSwGGJk3DbIZuBi5ycrFHTw5M6vYGKrLZWuy8Oa/HiOkkYTYwGstaVILoJ5et1sMprl36eGe9zw+Uw1M71K2ebUzkrdV+w3oeMs8FjUqg7twRkynJlPIj9dJBJkHawamhr08qlMXHJxfOm33Tl5a6gTxPY6WJG2bjVr0qdZPBURXW+tmFwD1ziBJiIgIiICIiAiIgJi7AT5UqASuxOJlkGytWA01lNjdoqrKu8N9zurc5X5Cbae9WYqhsB4nOg6Dmek2bR2FQrUjSI6h/eDfavKjltmbUY4h6OJTuq6m6i91KE2R0b3kbg2WfskAgb3d4Ou1gr+Lnz/3nn+OwZqlcLi27uvTucJiwASbjNTfJgRkyHJh1k/s5t51c4TGDcrpaxuSrKcldWPjpsdG1B9ls7FpYO6IgZTRQrcDrwPOb5kfbxMSZi1UCE2+vRUm5UEggi4Go0MyGUjPipHeuTNTCsZdWRNeqBqZGq40DSRSTMd2dZhJy4ZdXK+I+VsS7aZSFUQe8SfKTDRJ6TVUoAahnP2Vt/Ww8yZ0nUxxY+LPLlX1HA0FppFB30U+f+8tkoVPdp06fVjvsP7q5f4pvXAO3jquei2pr8CPbH80l/kfUdcf433VMNktq7Ko6mTKOx6Y1Jb0E21aWDpmz90X5H6yofndjNWDwl6oNCjUpU8+83lFOm+WW7SPtBr2zsP64vWzvt1nRwibSwqLoo/M/MzcJsqU1QXd1QcyQB8zKLH9s9nUDu993j8EpguT8spytt5dJJOF3YcLzNaDHpOMr9u675YfB7gOj12Cf/WLufgJT7W2tjW/tGOXDqfdQLSPkrVPbPwSNK9Ex2Mw+HXer1kRRxZgP/wBnEdou3tOqhTDozpcC9iO8cmyU0Gpu1hbjecmmzFrN9TQq4qof4tXfC+e9Uux/uovnO+7E9imo1Fr4kq9RP3agWSncZ7i52P3iS3WPEHV9lsA+HweHpVCDUSkgqW037Xe3S5M+S1iQIiICIiAiIMBK3HbXVCyqC5QXfdFwnIHmx5DPyErtrbcBFqbbqE27weJzpu0v1c5DrwoUxRqUzcihhlJu4tvHIFlUkkO977z3sOssibdD/wCKpU3gjAlcm5jzmqlSaseK0+J4t0Erti4RqxV9zusMoIpU8w1Tetd2vnY21Oba5DXp1XgNJbR8poFAVRYDQCbEpkzZTo85vAmVVG3di08TT3HH4WGqtwIM4fG4U1SuExbGniEucJigBncZgg5MCMmQ5MOunqBEp9v7Ep4mmUcdVYeJTwIMuxyfZ7tE6OcJjAKdVLWa5KlSbK6sfFTPBtQfZbOzN2iVjofnPNNsYBqlsLiyVrJc4XEqBvG44cCSPEhyYdZhsXtlVwRFDHr9Xe1Outyh8mOn4GzHDeyAaR6czTWxkXB42nXXepVFqL0OY8xqD5zfumXuY+PfIZjaZbp5TIUzyjuqzp4sQnSfJuKkD2mAHMm3rKnH9o8FQyeupb7K+0T5WmWpJFhK/H7JqO4q0apo1QN0krv02XWz0yR8wQZU4ntwf4GDqkfbq7tFfP2iLjyMqcZ2i2hUBLVqOHTj3aFsuH1lTdAPkxl0rsFwuMt9bicPTXiyUSG/mqVGUfIyr2htjZtH9/jGrt9nvCwPTcp2Q/ETzzFY3DufrcRXxbcgz1L9Pq91Pm5kzZ1Cu4P0bA90CMncKDfqlOxPxqGEdQe3CqN3B7PYDQM4WinnY23h5GVuP2/tJxvVMRRwicdxR/3KpX0JmNHsXi62dauyg6qjd3/27Mfixlzs39m+FQhmTvGGhOfqY8DhatTDVGu9XEY1+neVAfj9XT+bGW+AwOMcbuHwVOgmXtVCLnzp0Qg+bNPTsFsOlTHsoq/DOWKYZRG1edYTsViH/fYtwDqlELRXy+rAY/EmX2yuw2Eo5rRBbizZk9SeM6wKBwn2QRcPgUTQAeQtJIE+xAREQEREBESt29j3o0z3ahqhyQHQfeboOXGBOr11pqWdgqgXJJsBOS2/tu4swKpYstInceoot7dQkexTzHs6njxE5wbZx9Nw9cDEqpuFYBCpOjKFAUkdRfkZY47EFWWpiB3ldj9ThRZgp1DPwLcbeFdTNaTbVUUECtiSRTIASmAVarrugUx+7Q3sAPab1lzs3Yr12WriVCqtu6w9huoB4S4GRI4IMhxucxnsTZbF+/rnva5zHFKV+CX1a2RbXgLCdNTp/wDP6RaaahTzm+nSAmYE+zKkREBBERAqNu7Fp4mmUqDL3W4qeBBnme39mVsPdK4L0jkKyrvAj/3afveYz6HWexyNiMIGFiAQeBllH5/o7GqId/CVWW3Gg+8B0NJs08huy+wHaPatIWapTqD79N1b4t7RnebR7DYWod7u9xua5Sqr/s/J8OLxAHLvan6NG00gYbtVtB8tymOoLt6d0JNfamJAvXxi0l+7SCEf36jgekjf+WjHxYuuw5GtXI+Re0lYL9luEVt5hvNzsL/PWFUON7SYDjVrYxujVKgP/wAIVPm0iUdp4urlhNn90D7zbtP5rSBY/F56fgey2HpeGko6nMy1p4JR/sLRseUYXsltKsb1sStK+opqFP8AO28/+KXOC/ZvQuGqtUrsOLlmPzYm2p+c9EWio4TZJsUGA7NUaXhpIvwuZbU8Go/5aSYgYLTA0AmcRAREQEREBERAREQEREBOJ7QdqadKs9N8mU2seVrqfIg3+M7aVO2ezuHxVjVQFhkGsN63K/KWDzrG9pO9KpRTfcnIC+o0vbPWx+E6fs12YdT3tdiaj+L7Vvs/dXoJebG7OYfC37qmoJ1bVvmZbgS2pphSohRYCw5TZETKkREBERAREQEREBPlp9iB8tPsRAREQEREBERAREQEREBERAREQEREBERAREQEREBERAREQEREBERAREQEREBERAREQEREBERAREQEREBERAREQERE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785241" y="1848749"/>
            <a:ext cx="15744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 smtClean="0">
                <a:latin typeface="+mn-lt"/>
              </a:rPr>
              <a:t>10“ Tablets</a:t>
            </a:r>
            <a:endParaRPr lang="en-US" sz="2400" dirty="0"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78449" y="4169009"/>
            <a:ext cx="12602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 err="1" smtClean="0"/>
              <a:t>Phablets</a:t>
            </a:r>
            <a:endParaRPr lang="en-US" sz="2400" dirty="0">
              <a:latin typeface="+mn-lt"/>
            </a:endParaRPr>
          </a:p>
        </p:txBody>
      </p:sp>
      <p:sp>
        <p:nvSpPr>
          <p:cNvPr id="37" name="TextBox 24"/>
          <p:cNvSpPr txBox="1">
            <a:spLocks noChangeArrowheads="1"/>
          </p:cNvSpPr>
          <p:nvPr/>
        </p:nvSpPr>
        <p:spPr bwMode="auto">
          <a:xfrm>
            <a:off x="1731435" y="6233461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 smtClean="0"/>
              <a:t>2009</a:t>
            </a:r>
            <a:endParaRPr lang="en-US" sz="2000" dirty="0"/>
          </a:p>
        </p:txBody>
      </p:sp>
      <p:cxnSp>
        <p:nvCxnSpPr>
          <p:cNvPr id="38" name="Straight Connector 37"/>
          <p:cNvCxnSpPr/>
          <p:nvPr/>
        </p:nvCxnSpPr>
        <p:spPr>
          <a:xfrm rot="5400000">
            <a:off x="2075129" y="6118367"/>
            <a:ext cx="2286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28"/>
          <p:cNvSpPr txBox="1">
            <a:spLocks noChangeArrowheads="1"/>
          </p:cNvSpPr>
          <p:nvPr/>
        </p:nvSpPr>
        <p:spPr bwMode="auto">
          <a:xfrm>
            <a:off x="5243121" y="6247606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 smtClean="0"/>
              <a:t>2012</a:t>
            </a:r>
            <a:endParaRPr lang="en-US" sz="2000" dirty="0"/>
          </a:p>
        </p:txBody>
      </p:sp>
      <p:cxnSp>
        <p:nvCxnSpPr>
          <p:cNvPr id="40" name="Straight Connector 39"/>
          <p:cNvCxnSpPr/>
          <p:nvPr/>
        </p:nvCxnSpPr>
        <p:spPr>
          <a:xfrm rot="5400000">
            <a:off x="5582107" y="6133307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8"/>
          <p:cNvSpPr txBox="1">
            <a:spLocks noChangeArrowheads="1"/>
          </p:cNvSpPr>
          <p:nvPr/>
        </p:nvSpPr>
        <p:spPr bwMode="auto">
          <a:xfrm>
            <a:off x="6406301" y="6246018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 smtClean="0"/>
              <a:t>2013</a:t>
            </a:r>
            <a:endParaRPr lang="en-US" sz="2000" dirty="0"/>
          </a:p>
        </p:txBody>
      </p:sp>
      <p:cxnSp>
        <p:nvCxnSpPr>
          <p:cNvPr id="42" name="Straight Connector 41"/>
          <p:cNvCxnSpPr/>
          <p:nvPr/>
        </p:nvCxnSpPr>
        <p:spPr>
          <a:xfrm rot="5400000">
            <a:off x="6745287" y="6131719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13" descr="Nook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98" y="4364418"/>
            <a:ext cx="1010450" cy="158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531722" y="3902753"/>
            <a:ext cx="137281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 smtClean="0"/>
              <a:t>E-readers</a:t>
            </a:r>
            <a:endParaRPr lang="en-US" sz="2400" dirty="0">
              <a:latin typeface="+mn-lt"/>
            </a:endParaRPr>
          </a:p>
        </p:txBody>
      </p:sp>
      <p:sp>
        <p:nvSpPr>
          <p:cNvPr id="8" name="AutoShape 15" descr="data:image/jpeg;base64,/9j/4AAQSkZJRgABAQAAAQABAAD/2wCEAAkGBxQTEhQUEhQUFhQXFhUUGBQXFxgYFxgXFBQWFhYXFRcYHCggGBwlHBQUITEhJSksLi4uFx8zODMsNygtLisBCgoKDg0OFxAQGywcHBwsLCwsLCwsLCwrLCwsLCwsLCwsLCwsLCwsLCwsLCwrLCwsLCwsLDAsLCsrLCwsLCssLP/AABEIAM8A9AMBIgACEQEDEQH/xAAcAAABBQEBAQAAAAAAAAAAAAADAQIEBQYABwj/xABHEAABAwEFBQUEBggFAgcAAAABAAIDEQQFEiExBkFRYXETgZGxwSIyofAHFCNCUtFicoKSorLh8RUkM0NTFnNEY4OTs8Li/8QAGQEAAwEBAQAAAAAAAAAAAAAAAAECAwQF/8QAIREBAQACAgIDAQEBAAAAAAAAAAECEQMSITEEE0FRMhT/2gAMAwEAAhEDEQA/ANxFtUPvA+KmxbRxnfRYNp/EFwd8/kuV1dI9DZe0Z+8EdtsYdHDxXmjpqJYrS6tKnuRul0eoNkB0KUnn8V5l/iUjd5HeuZtDINHFHYdHpdab0xzuaxdlv99MypA2hO9PZda1LbTQ6nxUmS92RsLnuAA4lYia/gsJtdeVpmcQ3KPcK6qsctFcG0v/AOlVrHFsIrzUC7vpPe80fkvJZopG6tKGyeiV3RJI92O0rnZh5z5oZ2jkH3j4rzzZa1ukBbmaDcrqUkZFc9xsbyzTWR7ZPbq74qdZ9uuNCvMprLi3lR3WJ25xVS2fqLJfx7TZts4jrkray37C/RwXz9SZuhqnx3pOzitZyZRF48X0dHIDoap68IurbiaIitaL0XZ/byGYAPOFy1x5JWeWGvTZpEOCdrxVpBHJFWjMi5KuQCLqJVyASi6iVcgEouolXIBKLkq5AeJNky3j53J7Dkc893PiAeNMwoD5/DfyPHv4aZ1Stl0p+1Xlvpw6aeK5XYlgYshx3rsApXcNeumX9VHlk0I1Hhl+Km7mnCbDqAQQCee6uXzqmk2V2Ktfnn/ZCZERl39yK4g1BGWVDw1058k15o2uo45DvoEKcXEFK6YlBa/n3hM7T8uQPz6oB8kyi2qTL58Ur38VElf8+hSh1EtD/wC3JQ5Y2nUA9yPO9RS7NWixrdi2iJmICmJx8K09FbX3HU1GhAcOh+fgqu5zSGP9UHxz9VZzyViad7HFvc8Ej4hyqyWMt+VSICOaiz2wN1a7wKsxIuqDqs/qi/sqnF4xlHZaWHeFLksrHatB7lGkuiI7qdCUfWf2GkMPBMEArVuR5Jj7j/A9wQTd07fdeD1yU/XT7xrdn9ppICATVvAr1G6b6jnYHNIrvC8DYZR7zO8Zq2u+85ITVpNOCrG3FOUmXp7sJRxCdiC8lse1klaF3iVav2nkZ73mtu8Z9HoocEtV57FtlxUhm2QT7QvrrdVXVWLZtg1Gj2rad6O0HStdVdVZ6LaFp3on+OBPtC61erlnXX0dy5LtB1rxwTb6DpThy9Oq4SZZePLd1ogGXr1/NMjkXO7NJLZaUrplmPgitlOZ7s6/O5QTJuFKHwz3FK2Trw5nkfNA0miU1p3A69B8PFL2uYFeo581Be/Lp5b0Rslc9/PXoUFpIc4fdyrmgTT+Pzn40TXyU/NQLTN880AWafVRpJ6oDn1Wy2H2BfbW9vK4xwVIbT3pKGhIP3Wg1Fd+auTaMspGKe/+3p1Un/Cpt8ZbwDiGn91xqPBazbu8YLtJhsbB2o9l0n38RAJa06tAFKu1zoCvLJ7fLKSXvcd9K0GfIetVXVFzem2FlI2NNKhoGo1AUl76RyA7w0jq17SPhiHevKYnObpK9vRzvzUoX1PHTDMTXcQCPiE0N6JE4OWMsm00xJxCN1BrhIPwKlx7UAe9H3td+YQNtWOqdms5BtRCcjjb1bi+LaqwjvuE6Ss7yW+aNBaVK7Ggw2oO0IPNpBRhMN/xCeg7GlqEraHh4p/YjmloBFo4BSWuxMw/hFR03j18UEw8CljYWkHUDUct48EzVdoJaaIXbFT7wh47iW18lAw7llfbfG7hgtmdKqVHaXcVB7LNHjdRJays94OG9T475IzJVCDwT3HcmVjSsvrLVcsuTTKq5HkuqOTxOo1+d6YNM/nmkk4/DdmkA+fMKVllPHP1Ca48T87j1SOf/fghu+eXRBaFMm7oU9r/AJ9FFElfiiByALK/JV08iNK5QnlORNI4n4bl6vFfkjImRRnCxjGsDRoA0ALy2yMxSMbxe0eJFVu3O1PUrTGss/ced7WzOktD6kk0r3uJcfMLLWgEOPLLLotBepxWiThiA8GgKhnb7TqaVPmqxZZGCV3Ep5tTt9D3IZakorQkRW2mrQe/0RTbwaVByNdyhYUlEaCa2dtdfFSHyggAEFVNF1EaCzDaZjLpkfEKRBeEzPdlkHLESPB1VSh5GhKI20uG/wAUtBqrPf1oA9pzXU/EweYop9l2rcPeiH7Ly0+BBWMF4OpQgH4Isd4CoqDTfQo0e3pFmv8Ajd/yt/Wax/8AKaqfFeMZ/wB2Ho/HF/OKfFYKy31DTMuaebfyqp8VvidpIz94DzS0fZtZ4ZHxkNZjyyMbmyDI5e6TuCqpInA0e1zT+kCPNUmAVqPEehCkR3paGZNnmAH3S8ub+6+o+CVw2vHl0luFChmTNAffkv3mwScccYaT+3HSnWhUiKWOVhfEC3CQ2SJ2boy73TUe8w7iovHY1w5ZbpzJUTtQoTga0XEHVQ18J4ceC5DY/JcjySPX59UmLd8em9PcEEn5+e9LS3OO/emH55rq18kjXfkgjw1K4rmBLIgrUaVBIRJE1qtkk3Oys8fIk+DStbOfZPTzyWY2db9v0a4+Q9VorwfhjcfnLP0VT0jL281mkrI93F7j/EVV9nXv9VMdp1V7sLZY32yMSgFta0O+m7X89c1OfJOPC538RMe2Ux/rPy3TK1uJ0bg3jT56eCiYF9PX5NFJBgwilKYaadOC+c71ga2aQNpQONKLl+F8+fJtmtaac3x7x4zK/rT7CbKWc2aW8bxxfVIThZE00dPJph3GlSBkRU1zABUj/r+xE4XXLY+xrSjaCQNOpD8PvU8tVKv5h/6au7BXALTJ2n6+Kelf2q/Bec9mvRc7Wbf7L2eKKz26wOcbFaagNcauikFSYyTmdHa1ILTmclicK9TisZ/6Ve54y+uB8deHaNjJHfjWX2f2JmtlltNqjfE1lnrjDy4EgM7R2EgHduPFAZPCuoj4Fq9g9lG2p0k9qd2dhs3tzyZ+1TPsmUzLjlWmYBG8hAZaa7JmxsmdFI2J5IZIWkMcRXJrtDofAqIWr2H6Xr4bPdt14IxEyQyyRxDRsUYDIgQMgcDm6ZZlY/6Otkm2+d/bPMdlgYZZ5BQUbnRoJ0rR2e4NKAx1ElF6XaNqblDuyZdGKzjIS9s5sxGmKmueublV7ebIw2eOC2WKR0titNQwu9+N4qTG/jo7n7JB4kDFMe5vukjoSFLivWZv+47vz81YXbs+Zo8THt7Qh7mxZYnBhDaChqCTXMinNVdss3Zveyodgc5hc3QlpoS2uoQExl+ybw13dQ/BaS534bXEPuzB8DxxDm1b4OA8FjbLHV7Bxc0fELZXeK2yzDg6R/7kbnI/DntoY7NX8k36tTd3I8c4yy+eaMJQ7I71zuryrpIRXeuU9wCVBqRxO5CJp8/FEPBDLKKNtbDCExPeUOqCHamyvomh6jzPTiaR701pzTcSTEqTpd7Ktq954NA8T/RWl/upA7mHfy09VA2UIbHNI7QHPoxpcfNV8t6ufYGyyn2nGTw7UBo9O5X+Mr/plX5vopVic9r2mP365czuru58MlDs+ZJV1c0ceIufI1jm0MYeAWF1He8CKbm7xmdVck1qst6u1zb9pbWIy18bmbi8t3EuaM+ZFOeayL8zU5krQ3tZpDGXCeGSOOgd2bnCtXANJa4nHSgzGWu8qhIUcXBx8W+k0rk5c+TXa7abYzauKGKax2yMz2KY4nNYRjifl9owV/RBoM6ioropbrjuVp7Q3nPJHr2DYHCZ2fu4sIA60HVW94XYbzumxy2RofabG0wzwNp2hbQDEBqfca4V1BO/JZi4NiLZapmxCCaJtaPlkjexsbfvGrwMTqaNFc/Fas2y23vdslwWfBGIY5rQ1kEIzLYIcZbiNcyezqTxdv1Xmthvu0wwy2eKVzYZgRJGA0h+JuE1JFRkAMiNFqfpPveKWaGy2U1s1ij7FhBqHPoGvIO+ga1teOJZq0XJaGQMtD4XtgkpglNMDq1pShqK0Oo3IB2yezEtvtDYYvZA9qWUj2Yoxq526u4DeeQKtdv9oo3sbYrD7Ngs9cNNZ5RXFM8/eFakcak8KWGyW1Vks9hmsdpgtBEzy6SWBzGuc2gAYSXB1AAcs9TxTY7nuOchkdstsDnEMDZIg8VcQ0CrWcSN6Ab9K0eBl1Qf8V3xE9X0af8A4ys9dO0clnsVrsjI2Ftqw4pakPaG09kDQigI/aK9A+mC5In2iSYW2zh8FnjZ9UcaTEMBcAwVzJx6UXnVyXFPbJRDZozI85mmTWj8T3HJrfPdUoClLF6PtBZ3WbZyxwzVbLPanWhrDk4RgPNaHTJzD+2psN03ZdBD7XILdbmmos0VOyjeNMfwzf3NWK2p2gnt85ntBFaYWMHuRs3MYPM6k91AM8G0OWR5GhSOYt9ZrBG25p5OzY6Rzow4NfUsa1zjFO/I4JB2wbgBqWltQM1ijGgEumP7aPqT4NJ9FrLlH+acfwWaZ3e8tjH8yoLmi+2HJrj5D1Wt2bswP1+UmnZQ2ZlOJmnqBy9xK+qrH3ErB6/mmMdQ5ropeO8p4odacfFcrtoXbF2YXJfqh3Lkx4RyNEB6K53fyQJ3/FSumvd8/OiClJQyUFBCUGROBQ6p4lk4j571xGS5/qkJV7Q01w2THZHsrQydq0E6DEMAJ5Kjv+yGGxwxO95oZiFa+0S5zsxrmVrLhZSzxc24vEkrM7eSe2G/ovP7oZ/VWwvustZm5nwUgoMO/r6Ii0jKlAXUSJSUyHsNtkheJIZHxPH32OLTTgaajkVd3htPecsWCa0Wl0Tm1Ps4QWcXOYwEt6mhrvWcKtZL5rG5uAtc5tMYeSKmNsbiWEUFWMaOWdNUBU03acv6LRXttbLPYbPYnRxtjs5Zhe3FidgY5gxA5ferUb0Vt+WZ4DZYXYfsQ7JrqizsMbG5EEDB/ESdwUSFtlEsgOExAMb7VS41J7R0Tt2GtAdSGimpKApFOuJ7G2qzOldhjbPC97iCaNZI1zjlnoFZQ2KzvIFW46irWS0YaRMxiMuqaBznHFU1wEBQrHdjXvDcbsxI8YQD7AdgjJzoC48chUcUBJ2/vJlovC1TxuxxueMDh95rI2tqK82lekR7N2uO64bPdToTJKO0tczZQ2RznAHs2OGgFS2tQQG5akrzB+z8/tUaDQkUxNDjQAk4XHcDU8KHPJRpbplhNcDm/ps0rTF7zOVfAoC2tf0fXjFWtjlI4swP+DHEnwVDa7FJE7DLHJG7XDIxzHUrrRwBIyOfJWVj2mtkX+na7S3/ANV5Hg4kIF73vPaniS0yOle1oYHOw1wgkgeyBvcfFAQvrD+z7LE7s8fadnX2ceENxkbzQAVKDhRFyAl3Iz7R54MH8Tv/AMrTXS2lgtrt8tss0PdDE+SniVRXFH/qHiWN8A4//ZXljeP8OjaD7T7bapj0a1kLT/Mpz/zWnFN5xCZNpy9FJgm9VCw596ew0XK71yycUzXKtxaZLkk6OwUQZW+KmSNUd7UtrsRZBRAcFJeEB4TLQLkMuRXBCITlTYdVNcclzSnQsq5o4uaPFwA81aa9DsUWFjG8GtHgAsJta/FaKciP3y4egXoTQvLr9mraZf0cHwAJ/mK0cyBZml1ABUmgpxJ0A4nkjWqzvj/1Gln64Lf5qLffQjZGm3yPIB7KF7hXc58jWtI50DhXmvdXPDtQCOYBWsY18ksz0z6Z+S6vFfUVtuGxSmktms7ia6xsqaa7qqqtX0c3Y/8A8Ng/7ckjPg11EB85Yl1VqvpDuCKw210MRLozGyVodm5ofiGEnfmw581msLeHogBVS1ROzHPxSGHgUAMhPjeQatJaeIJBz1zC4w8wk7MoCTHeMopSV+QwiriQBwAOVOWikzX9M5j2PcDiFK4Wg5lpdoBWoY0chWmqrMJG4pC5AOquqm1XVQDlybVKgLe58o3Hi9x/dAb6FW1nhLbLY2uBFYXS9e1tErqjup4Kjs7sNlLv0ZXeLnUWuv6PA6zR/wDFYbIw9ezLz/OFHJ6bcH+lSI9RvyomYc6dUd2nePJCa7PvXNXaE6UjeuRgFyQWBYo0rFPczp4IMjOiz7LVzm8UF4U6VmfydUJ0dNxT2NILo0FzFPczkgvjTlK4oWFSLoZWeIf+Y0/u5+iSSNStnmf5hhO7F44StMaxymo2srqMceDT5Lym8DWeU7i5wz5ez6L1C2SfZu6AeJAXkszvadX8Tv5jWi205a9O+hSrDapOLYWfxPefRehXw+WQM7MkEEk0dhOYy357147sLtXHZWPZKHUdhOJoBILQRQg6jPUb6raQbdWR3+6R+sx49FqyW00toD2Bxkxg1YCcRrocPHgtfZrcS0doAH09oA1APVYuy7UWZx9ieGtKe+0Opw9qhpyVjFeDTmHNI4hwIp1rQBAeX/Stag+9JyDXCyGP92MOPxeVlYWlzmtGriGjqTQK22hmE1qtErTUPlcQdxAo1pHKjQoELcLg6gNDWjhVppuI3hASWXU72sThVuH3Pa1EhdUGhBAidUGiG66pgwPdG5tXMa1tCXOMjXOo0DeA2pBzzUt97uoRgb7uFubnEfZyRjEXEl9O1cczwCnWW/YmOcRE8do+WSQuLZMLpIiwdmw4QQC52RNaOIqKBAZ+OzvL8AY7GK1ZQhwwtLnVB0oASgMmB0IK0LL3H1uWZr3RYoJIo3YSKO+r9lGXNZWgqOdMq70/au2RPs5bE+N/tsNmjYzC+zwthc17JDhGZcW+zU1LcSAzwelD1sbXddkYLRKWwvjaO0hYyYAuZHZAKns3Vbjme1xrQ1aUC8bshbE4iOTA1xn7KI4pCXxWSPAHuBOBr3ynOu7qgMpUcB4LsI4fEq7tNyRRytiMkhc5/sjB7PZiYRESOaatfk7MCgoK6qrvWzdlK5lRqThFSGtcSWNxfeOHDmMkADshxKDJl5pwcg2k+NPOqAt7SwiytaNSyNg6vLR6lbbbEf5ycDRrmxDpHGxlP4VluzrJZox960QM7g4V8lcWiYvke8kkue99TmTUnUnVZct1NOj4+O7aju92o+daoRbp3eSK06jdmPFNdp4/0XO6zRRcnjoFyBpdmPl/RMfDluCkzwvqMABFc6mnhQGqe+KvDw3jcsGisdGO/h/VAkjVo6HmeVOPVCMG+nHVPYVL4+SA9itZof7c1EfGnKEMQ1SsOBwcNxr+aPgQZgtMazyx2uu1D25HIjVYbaG7ix7ngew81/VfvB66g81YPeRoSErLY4cCDqCKg9VvM3Llx1mo2Aj5370xzaLWWW5opsTmxllDmGvNMwdAa/JQ7Rs038cjedGnyormTK4sw1x4lGMJbQimfIKzdcI3Tt/aY5vxzRHXQ/CAHROpwfTzCfYpirRbZODT3fknf4id7B4kfmpLrnnH+2T+qWn1UKWwytGcUg/YKrsWhxeLd7T41Thb4jvI6j8lGsjKH2qjMagjrqttd1jZ2TcTGOqC41a0+9nvHCifYtMsJ4z94fEeae1rTo4eIV5PdMLgKxMBJGgplXklk2Ysx0a4dHn1qnslF9X5d6dEHMIc1zmuFaFri0iutCFZv2Tj+5LK3wPoFFtez0zGl0cxdTMtoQ6nLMg9EbAEdpla0NbI4NDsQbXLFXFXxFeuaBKC7DXPC3CP1RoOdKqNNPKw0LmuyDgaChDhUEZc0SC0yu0YHdBT1R4DjCoj2/aNb+mwfEVU2SeQDOFwPQkeSgWQkzMrriqe4E+iA113PH12zV0a6aX/ANuF7gfFFxeQUK5XYrRI/wD47NIehlLYx3nEVIqubn9x2fFni0XFpTeUrOHBNY1HbFQLDbq0ZhXIoalS2NNf2R3gJroq7u7inyXpGNT8Egt0J++O9Z6LYRh6oMsWuvz+SsGFpzDmnoUjrKEj2p5LPUb1Dms/zzWhks3BQprOc/n5KAoHRoFobkrW0RKvmV4lVLOxR1YWhtVGLFrGVaG44qQNP4i53xoPJPtrqN65fn8FJszMMbBwa3yr6qqttoq48Bl+a6HLQ3YS4ZZNqe85D4VKe6Nh3IDDTXXU/PwRA5LRbcbMw/NFws9NHuH7R/NdVKEaGxI5JW+7K4daHzRRbZhr2L/1om+YAKDEyp1okkZQ0rX53I8mktvE/es0Lv1XSMPwcUVt6Rfes0zf+3OD8Hs9VX4ilxlG6WlmLfZDqbWw/pRRvH8LgUkr7O5pwWtgcQadpDMyhpkTQOCrca7EOCfajrFRadlXud9nabE8CgaBPhOFoAGUjG50HFTLu2YtTBnDi5xyRSV6YXlGDGlxJaKD2R11cfIdyY9oGgp0Sy5dKw4u59psk7fehmb1jf50oq0wyyOwxxSSP3Na0/xOOTR1IVjFapG+697ejnDyKdLeEzhhdLIRwLjT+qPvn8X/AMt/pjLMLPGYQ4PlkcHzvb7oLRRkTDva2pJO8okNnqus0FeitIoxpvXNnn2u3VhhMMdRHZCAuc0b1KcOWQQT0UqAcFyeWrkGJaFT2uo0JV7aGKotbFUYqcW57Xe8afNFNivuUEe2eBzPwVba41Fa7NaaljPzK3Fiv2Te6vVTZb2JafZFaLIWGZXdmNVy5TVdGPmKuTal9fajb4lDO0QOsfxVffFnLZDwKryuvHGactzylXv+MRnVrh4FMfeMRB97wVImvbXfRX1ie9ehzWwFjcBBq0bxkKeazlqt9HUaAQNevJVlmjoMzmi4UWp0mi8j+DwP5hPbebd7XjuB9VXYSkKW6NLdl4sO8jqCiNtjPxDvyVIClDk9jqv4rW0+65teqIXEmpzWcSg8/BHYdWjXLPiZ25zvFP8Arkm5x76H0RstL1MkO4anIepUGT6yzswW1LxWmHwBI5UKs47I4UL6YqZ08gq3NFJTA2gp880J5/sjyhMwrmyu67sMes0AGqTZ4U5kY3qSw/2UWrFhYAjOduCjNPzVEDvHqp0bnP8A7JpcuLvDzTHHj4I0DcfBcmP7guT0FrbI6FU9qatBeUrOOfQ/kqG0yt4owu4ys0o7XGqqQUKvbURxVNaaLfCs8hLFItDYJFlYnZq+u6TRZ8uKuPLysL8u3GzE0ZhZOSAjVemXS0OyOiZe+x1fbZQjWlaJ8WV0nkxm3mfZo0Nn3nwV5bbv7PVvxqq57Vr2ZaAKSqc5qbgQR4KdVBc1I1pQYpKTLgkzXBAOwhKGJGlFYCcggODBuXof0bbE9u4Tzt+zbm1pHvOG/oPim7C7BGYiScjBrhrqvZ7LZ2saGtAAAoAFphh+1nnl/FPPszCR7qoL02RFDhGXJbyiRzVVwlTjyWXbxe8NnS3cqaexlu5e6Wu7mP1CzF7bNg1pRYZcWnVhz79vJzULmvWmvS48NdFnp7MWlZXHTomUpWuXDp3ITXp7HKdHsRw7kN3LxTy6q5yBQwBwSIiVBP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566" y="4361481"/>
            <a:ext cx="1600200" cy="135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6156789" y="3772421"/>
            <a:ext cx="16797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 err="1" smtClean="0">
                <a:latin typeface="+mn-lt"/>
              </a:rPr>
              <a:t>Smartwatch</a:t>
            </a:r>
            <a:endParaRPr lang="en-US" sz="2400" dirty="0">
              <a:latin typeface="+mn-lt"/>
            </a:endParaRPr>
          </a:p>
        </p:txBody>
      </p:sp>
      <p:sp>
        <p:nvSpPr>
          <p:cNvPr id="46" name="TextBox 28"/>
          <p:cNvSpPr txBox="1">
            <a:spLocks noChangeArrowheads="1"/>
          </p:cNvSpPr>
          <p:nvPr/>
        </p:nvSpPr>
        <p:spPr bwMode="auto">
          <a:xfrm>
            <a:off x="7590547" y="6274121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 dirty="0" smtClean="0"/>
              <a:t>2014</a:t>
            </a:r>
            <a:endParaRPr lang="en-US" sz="2000" dirty="0"/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7929533" y="6132513"/>
            <a:ext cx="228600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18" descr="data:image/jpeg;base64,/9j/4AAQSkZJRgABAQAAAQABAAD/2wCEAAkGBw0PDQ0NDA0NDQ0MDA0NDA0MDQ8NDA0NFBEWFhQRFBQYHCggGBolGxUUITEhJSkrLi4vFx8zRDMsNygtOisBCgoKDQ0NDgwMFCsZFBksNywsLDcsLCwsLCwsNy0sKys3LDc3LCw3LCwsKywrKyssNyssKys3KysrKysrKysrK//AABEIAKgBLAMBIgACEQEDEQH/xAAbAAEBAAMBAQEAAAAAAAAAAAAAAQIDBQQGB//EAEIQAAICAQEEBQkEBwcFAAAAAAABAgMRBAUSITETMmFxoQYiQUJRgZGxwRQVctEHM0NUgpKTFiNSU2Nz8CREg9Lh/8QAFgEBAQEAAAAAAAAAAAAAAAAAAAEC/8QAFhEBAQEAAAAAAAAAAAAAAAAAABEB/9oADAMBAAIRAxEAPwD9gKQpplQABQABQiJlAFIAKAAKCFAoIUKAAAAAAAAoIAKCFAAEAoICCghQAIAgAAAAA0AIFGSBEUAAAKikKgADAFBCoAAAKUgCqAAAAAAAAAAAAAAAAACAAAAAAAEYFBABoKiFKilIUAECgCkAFAAApABQAAKTJcBQpjn2495hK6C5zgu+UUBtB5pa+hc7ql32R/Mxe1NN+8Uf1YfmQesHj+9NL+80f1YfmVbT037xR/Vh+YHrB5VtHT/59P8AVh+Zsjq6nysrfdOL+oG4GKsi+TT7uJcoooJlFAAAAACAAABCkCDAAVoABUVFIUCghUm+SyBQfE7b/STodNbZRVVdqrapyrm4btdMZxeGt+Ty+PDgmfP6j9JGvt/UUabTx9st6+aXe8LwA/Vjz6vXUUrN9tdWeXSTjFvuT4s/JIbZ2jq5bn2zU3SfOrS5jw7Y1JcO86mh8k9dN7z0s1n1tROMG/i8+Aqx9pZ5V6FcIWTuf+lXJ+MsI0y8p8/q9O+x2TS8F+Z4NJ5Har17dPV+FTsl9EdKnyQh+01V8uytQqX1JSNEtu3v/LguxZ+Zpltmb61/fu4wdunyZ0UedUrH7bbZy8M4OhRodPX+roqh2xrin8cBXzWn1F9izVG6cX60d7cfvXA9cNnaqfWio5/x2LPhk+ibGSDjQ2JP17Ir8MWzL+z1T61lj7t2P0Z1sgDlLyd0a4yrlPiuvZL245LCPZXsvSx6unoX/ihn44N9suC/FH5mWQJGqEerCK7opGeTHJN4D898pf0s6fSauelo00tT0M3Xda7ehr6SLxKMPNe9h8G3jij67yc25pto6ZamhcN5wsrsiukqsWMwkuXpT4eho/CfK3yT1em116sqtlTZfbbTeoynC2E5OSWVyazhrnnx/U/0U7Hv0ujtnqISrepthOuuacZqEYY3pRfJvt9iA+0lpanzqrf8EfyPFr9lwlFdF/cy3utBZyscsZR794xtfD3gcT7o1Pq3y9+V8pMj0OuiuFqfvnnxid2qZvzw9wHyVmu1tazNWYzj9W5ce5LJr/tJZHryrX+7CVfzwfRaV70FJ+mT4dnE16/Z1V8HCxc1jMeDXwKOXV5Qyaz0ULF7a7OH1N0fKOr16rodqUZr558DDQ6KibnRfRU7qMecoKLsrfVnwxx9vufDJts8ntM+q7Yfhsk18HwA317b0kv28Y/7idfjJYPfGSa3otNPk08p+8+cv8mJfs9RnstrT8Y4PnFsvV9LfDSSkp6dpWT007IV7z9VSXByXpXoyEfo4R+Zryj23op/9TX9opT49LBb6X44fXJ95sPatesojdWnHPCUJcXGXsz6UB0AQAaQQyjHJUQ2Rrfp4fMzjFLkZBYigl295p1GsjBqPGU5dWEeMn+SMr7VCMpPlFZObsqDalfPjO2Tw/ZBckv+ewD5Wz9GmksvtvnbqIRtsna6YTg1FyeWlLdzjL7e87Oi8idl1YxpY2NetfKVr8Xg+gKENFpqqo4qrhWn6IRUVj3HoNUJGUrElltJe1vCCsweK3aunjzuh3Re8/A8/wB+0t4rjba/ZCtsDqjJyvvG+XU0li7bJKBek1svVor725PwEHUyMnL+z6p9bUqPZXWvmx9256998v491EK6U7IrnJLvaRontCiPO2Hukn8jyx2Tp1zg5dspSZvhoqFyqr/lTfiUefUbZ0+OE3J70H5sX6JpvwIttQbxCq6b9GI8z3xhFcopdySMiQc+W07fRpLvemvoapbTv/dbPhP/ANTqgQcf74vX/bTXumvoT76mutRJe9r5o7Jcgcyjarn1aLn2xWV8ToQzOKynDsk1nwZkUQRVtelfEfaYp8X8OPyMt1jHaBo0nCuK45XPKaNxcIxlZBc8LveAOJtGzo9pbPa5amGq08v4YKxeK8DuJdhwNq3wntHZkYed0P2y+W4nLh0SguXbI7L1E31a598nGP1Cte07nXU93rzarrxjO9Lgsf8AOeC6HSV0VQqgliK449aT4yl72c2U7btdueZGOjqjOXOaVtud1Plx3Vk6L0mevZOXZF7i8OPiQefaepq3d2SUpPhGKW9JvsS4mryc0EqapuUFW7rHZ0ax5keSzjhlrGcek6NOnhDqRUc82us+98zYVFBABoN1ZoN8WVMZkyY5I2Fc3b2oxBQXOT49x69PXuwjH/DFLwOHO7ptVFLit9Y/CuP0PoAmqikAElHP/wAbT+KPJdsqix5nCUuyVtrT9zkewqA81Wz9PHq01rHtipPxPVGKXJJL2LggAABQBSFAAAAU0faoLg3xXNcW/gX7U/Vrsf8ADurxCt+Bg8/SWvlCMfxSz8kNy187EvwQ+rYHowvaSU4rm/izR9mXrTsl3yaXhgyjp616ke9rL8SC/a6/Q0/w5k/An2hvqwm/co/PBsSBRr37X6sY/ik2/gkTcsfOaX4Ycfi2bgQeHXWwpipWytm5yUK4Qfn2TfqxUcdvPgNJbTOUodHKu2tRlOu6C6RRfKWctNcHxTfIxpj02ub5w0Ve6vZ09qTfwhufzM8V1Gpv1l92nurohCC0cZyrds/Ne9OUFlJPeaWXnly9oXZ2Ltfq9T+z00I6Cl+jei+kva/icY/wM7UZKXVafLk0zkazQV1aKvS1p9G7tNU955lNTvi5uT9LlmTftyzz7dvvjdVXpYOd2or1ta85RrrWUlZJv0R4PCy3gD0+Tfnx1Gq/e9VbOD/0YPo6/CGfedc0aDSxppqoh1aaoVxftUYpZ8DeAAAAEyANBsUjWadRqHBebCc36FGOfEqY9LkcXbG14pOqp70nwk1yXYjXbTrNQ8T/ALmv2Z4/Bcz3aHZdVWGlvT/xy4td3sBXk2Fs+cZdNat1uOIQfWSfNv2HbIUAAABlkxAGWSmOQmBkCZAFKQAXIIUAUgAoJkZCqBkAAAAAAHkpjOlXRqr35XW2Wxm5RUVKbz5+XnC7E+CRt0enVVcK087q4y5OUm8yl722zcCDybTrcoQwm93UaebwsvEbYtv4Gu2rOspkuO5TqXJrjjfnBR+OJfys95MLi0ll8X2vtAoICgAAABCDSgQFRSkAFKQAUuTEAZAgCKAALkZIArIpiMgZAmQ2BQQoFBABQQAUZBAVQQZCqCACgAACACkAAAgyBoAARQQuQKCFAAAIoIUKpTEBGQIMhVBCgCkAFQyQAUZIAMsjJMgC5BiXIFBABSmJcgUGORkCjJMgKDIIBSAAagRFCBSACghQKCZKAAAQKQAUEAVSkAFBABSkyAKCACghQAJkoAAAAAAAAAAAACBVJkEA1FQAQKAAAAQBQVRAoIhkABQAAAABQQAUAABkACjJABQAEAQBVAADIAAZAAEAAAEAH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362200"/>
            <a:ext cx="2165735" cy="12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7092705" y="1900535"/>
            <a:ext cx="179247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 smtClean="0">
                <a:latin typeface="+mn-lt"/>
              </a:rPr>
              <a:t>Google Glass</a:t>
            </a:r>
            <a:endParaRPr lang="en-US" sz="2400" dirty="0">
              <a:latin typeface="+mn-lt"/>
            </a:endParaRPr>
          </a:p>
        </p:txBody>
      </p:sp>
      <p:pic>
        <p:nvPicPr>
          <p:cNvPr id="1045" name="Picture 21" descr="File:Front view of Nexus 7 (cropped)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979672"/>
            <a:ext cx="1209044" cy="192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758416" y="1467697"/>
            <a:ext cx="14189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/>
              <a:t>7</a:t>
            </a:r>
            <a:r>
              <a:rPr lang="en-US" sz="2400" dirty="0" smtClean="0">
                <a:latin typeface="+mn-lt"/>
              </a:rPr>
              <a:t>“ Tablets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1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dirty="0" smtClean="0">
                <a:solidFill>
                  <a:srgbClr val="FFFF66"/>
                </a:solidFill>
              </a:rPr>
              <a:t>Future - Internet of Things</a:t>
            </a:r>
            <a:endParaRPr lang="en-US" sz="4800" dirty="0">
              <a:solidFill>
                <a:srgbClr val="FFFF66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NYU-Poly 9/14/2015</a:t>
            </a:r>
            <a:endParaRPr lang="en-US" dirty="0"/>
          </a:p>
        </p:txBody>
      </p:sp>
      <p:sp>
        <p:nvSpPr>
          <p:cNvPr id="4" name="AutoShape 4" descr="data:image/jpeg;base64,/9j/4AAQSkZJRgABAQAAAQABAAD/2wCEAAkGBxIREhUUExIUFBQVFRUVFBUYFRQXFhcWFBUXFxQUGBUYHCggGBolGxQVITEhJSksLi4uFx8zODUsNystLisBCgoKDg0OGBAQGy0kHCQsLCwsLywsLCwsLCwsLCwsLCwsLCwsLCwsLC8sLCwsLCwsLCwsLCwsLCwsLCwsLCwsLP/AABEIALQBGAMBIgACEQEDEQH/xAAcAAEAAgMBAQEAAAAAAAAAAAAABAUCAwYHAQj/xABFEAACAQIDBQUEBwUHAgcAAAABAgADEQQhMQUSQVFhBhMycaEiQoGRFCNSYnKxwQczQ5LRNIKissLh8HOzFRdTY5Oj8f/EABkBAQEBAQEBAAAAAAAAAAAAAAABAgMEBf/EACQRAQEAAgEEAgIDAQAAAAAAAAABAhExAxIhQRNRYcEEofAi/9oADAMBAAIRAxEAPwD3GIiAiIgIiICIiAiDNJxdPTfBPIG5+QzgbokWpj0XW+dhnZMybAe2Rxh8Sw90C/Mk/MKD+cCVEiio5OZt5L+pJ/KfHUkeJiept/ltAlxINKjrvhDyyJ9WmZp01zKoOtlECXEr2xVMaVLfhJb0zE2DFFRdrMn214ea8uo+QgTImKOCAQQQcwRmCOYMygIiICIiAiIgIiICIiAiIgIiICIiAiJWbd2wuGVct6pUYpSS9t5gpds+ACqxJ6cyIFnNVbEonidV8yB+cr1UsoNZyx+wpKoOmWbfEz7TcLkiKnkAPygS/pinQO3kjW/mIA9Z979zpTt+JgP8u9KzG7VSkL1ayUxzd1Qf4iJzmP8A2mbMo+LG03PKmGqeqAj1gdk1ZuajyUn1JH5SLjHqW9hrm+e+xRbcc6YBnmmO/bfgVNqdDEVetkQerE+khVP2sYmr+4wqJ/1O8Y/6RLJbwb09L+hVmzetTH4aV2/nqs35ZzM7KBHt1cRU4Z1GQW8qW6LTyWr2s2rV1rLSHJFRfUAn1kKqa9X99ialTozO3+Yzc6Wd9M9+P29eqNgKB3mOGVxb2mKNUy0zN2mmv20wa6VC/RUb82tPK6OFQcz8f6SZS3Boo/P85qdDL2nyR3dTt4h/d0Wb8TAegBmk9rMQ+iIg52uf8RnL4Zmc2RWY8lBJ+QkvuKwBJpvYZn2TkOZ5Dzmvhk5qd7ohtyrvA75K2sVYgfEbuk1fSjvbwNs787fE3Nukp6TpYFqoz91VZm+Og9ZY4fB74Ni62UsDUTdVrcA28c+WsfFjLtO61LTEdT8z+XxPzk7A7TNPTw8V4f7Gc41RlNmBU62IINjoc+EzTEzXZE73cYSqGu1EgHV6ZyUnn909RkeN5Y4bFK9xmrDxIfEOvUdRlOAw2LYMNwnevlbXy6zs0oM6Kans1Bndcip6H8xpOGeHa3jltZxINLGFMqtrcKg8J6MPdPp+UnTDZERAREQEREBERAREQEREBERATkO3uA740QGFNwWNKoRdVq+zuhxxRgGRujzr5E2ngVrIUcXBFoHKbC2ycQr0Ku9QxVMbjr7JdSQd11JBV+YaxDWvbVR5P202btijWK19oVmpMT3bqzorjqiEKGHEfpPRds7MYuiVH7vEJlhMXnZhr3Fa3iU2HW4uLMLmXgMdTxyPhMZT3K6WFSmxF729mojDW9iVcZHPQ3Ubx1Luzwzd68cvBk7NoTd3dicychc+pkylsWgv8MHzJPoTOq7TdnKmCqWPtU2P1dS2v3W5MOXylNuGfQww6et4x48s896taqdFV8KqvkAPykvDbOrVc0pVHBNrhGK35b1rTT3ZmRo31znTX0xv7KneUmKMGVlNmVgQQeRB0ljTr0VAL1WYkXIp08h0L1CufkCJI+mJiKYTEkioi2pYixZrDSlVtm68m1HUSLsfF/R6q1NwPYEWORzFrq3usODcJnzZ+Wu6Rc4fCUmRmfvcP7Bam1Qod8jRRT3Vc3+0twJBp1l3CNw75IIffsAOK7ls/O8xwlMVnslFWcm5NWszMetwU3jlyMkNSOj1cOqgqbIELWKBgVKrdvFbNtQb6TnuS6rXd9LQ170lw1a9FqdyjZ7jb+dqqjjycZ8DIuGR6bBlq00ZTcMKqX+G6SfSQKb0VYhiXX2gGS4OQ9klWA1JHH3W6E7xjaYZWSkuW8CrEup3sl9k6EX58uVzNfUO9Y4/HpvK9Nt2oQe9NPeRCb5FBkRcXvkBymC4mne+4xPNql/nZQfWRae1XXwBE08KgadTnwHyHIW0tW3iSbXJJNgAM+QGQ+ETH7Lmt6uPZ1VcgqX3VF7DeNzmSSfnFOpK2m5OQzJyA/Sd72U7OmnatXFm1RD7v3mH2uQ4eekzuOE2uO8qsOzmxu5UVKg+sIyH2AeH4vylvVrWmNSpINa7HXd/MzxW3K7r08TUbjjRpa445ZeuRm3D1CgvTO+n2L5r+A/6T6TTS2eupBPU5epF5yGEx7UXJRsrnLgwvlcfrNY4d3CXPXL0WhWVxdTf8weRHAzZOf2ftBK3tIdyqBmOYHAj319R0lth8Xc7rDdbhyb8J4+WsxZpuXaVERIpERAREQEREBERAREQERECBtbZlPEUyjrcH5g8CORnB7d2UwZRVqFHT+zYs5mnc/uq1s3w7G3VDbMWDT0uQ9oYFaqkML3llRx2zNori1fCYymErrZalNj4vsujDUG11ca24EEDhO1HZ2pgn4tSY+w/+luTfn6Dqdu7K7sqjv3fd3+i4nM9xcj6qpxfDE2BF7obcgRYbI2suJD4TGUwtdbLURjcNfwsG94G11ca24EETr0+penfw59TpzOfl5VefZf9qezD4Nri7UWPstxH3H69eMowk9+OUym48WWNl1WImQEzFIzYMOZraNMSUuGm1cNJs0hATJaZlguH6TatCTuNIKI0kInOSloToOx+wxXrXcXp07Mw+0T4V8siT5dZnLOSbreONt06LsZ2dWggrVBeqwut/wCGpGXkxGp+HO981S+fDh/WY42vc7g45noJperb/l58zLK55br2yTGajJszx+EkYelu8APlI9BSdR8zb0E2bSxYw9IvlfRRawLHQc+Z+EuvSflWdqtrbimiubOvtG/hU8PM5zkEWbq9RqjF3N2Y3JhVnrwx7Zp58su6vtIkEEGxGhGs6HZ+2Aw3K1vxcOl+R6iUaUzykinhGPCTKS8tY5WcOwpYpqfiu6fa1ZR1A8Q6jPz1lgjhgCCCDoRmDOW2b3tPIm68uXlylnTup3qZAvmyHwMf9LdR8bzzZY6ejHLa4iR8Li1fLNWHiU6jr1HUSRMtEREBERAREQEREBERAREQIG1NnLWUgjyOWR0vn+Wh0nnWP2MRUGHqN3TL/YMRmwS/iwz8WokgEITccDcAz1SV22NlU8RTKOLg/MHmJZUcjsPbHfb+DxqBa6gK6tmHB8J3veBtdXGtuDAic52i7MHDNvLdqROR4qfst+h4y22rs0uVoYh9yul/oeLtfeB/hVPtKbC446izC8nbA22ahbCYxQldLKysbhw2Sne99W91+OhswsemGdwvjhjPCZRwi4ebVoTpNubANA7yXNMn4r0PTkZWLRnrmcs3HkuNl1UNaE2LQk1aM2CjG0Q1ozYKMmCmJtWiToJNrpCWjO37LURRwu+ffZnPkPZX/Lf4zn6GzKj6C063HYNmprSTJQoBPIAW+c8/Xz/51Hbo4+douDq7wLn3j6DT+vxm5Tc6H8hPnchBZeEl4ZMgdJxk1Hat+HpkcAJRdoiazBF8KE3PNtLDoJfVn3RlqdOnWQloTWF1ds5eZpz9HY/OTaWy1HCWy0ZsFOaudZmEQKeDA4TetCSgkzCTPc1MUdaUzFObgsy3ZnbWkSvQva9wR4WGTKeh/TQzOhtArZatraCoMlPIMPcPofSSJoq0x89RwMjW1jEpqLvR8AL0/wD07+0v/TJ4fdPwI0lphsStRd5DcadQeIIOYPQwrbERAREQEREBERAREQERECt2zsqniKZRxcHQ8VPAgzhdqbONQrh8Q+5XS/0TF2ve+tOoPeU2AKnXUWYAz0yVm2tk08RTKOMuB4qeBBlHKdntus7NhMYu5iEspBNwwbJSGPjRvdfjobMM/m09ilGugup+a9PLrIO1NnGoVw+Jbcrpf6Ji7XvfWm499WyDKddciAZO7N7fYscJix3eIp2GZuGByQhj40b3X4+FvaHtaxyuPDGWMy5aKWy3PSTKWxec6JKI0tNwpTperXL4tKWjslRwkylgQOEsQkZTFytbmEYUqYUTTXrdbDnMK+I43sv5zDAL3rEsPZUgAHidc/SZ23phQu5+7fL72Q9JaqhtnNlotM2jT3c+hJuCz7aNmmoJMgszmqpXVdSIGe7GUra+10GmciHaNR/Cs1Maz3RdNUAmh8UBxlfTwtVtTaS6ezgPEY1IbocVfSfRvGZNiKFPWog/vCR6naHCr/FB8gTNTHK8RO6Tmpa4cyPWw5Vt5TuP9rUNbg6+8PUcDINXtfhxpvn4f1kWr21o6d2x87TXw9S+k+XCe3SYPaAY7jjcqcr5N1RuPlqJNnGYXtBQrncYbtz7O8cr8LN7pl5RxrUsql3p8Htdl/GBqPvD485zywuN1XTHKZTcW8TFHDAEEEHMEZgjmDMploiIgIiICIiAiIgIiIFXtvZFPEUyjjLgeKngROG2ns81SuGxLbldL/RMXa97603Hvq2jKdfMAz02VW3Nj08RTKOMuB4qeBBlg5Ts12hcOcJix3denYAkkgg5Iwc+NG919fdb2hduxpPwOs4XFbIfEEYWvvLiKQZsLigt/Z0ZX4MhyDKcm8512zqTUaKLUfvKgWzNnryF8yBoCbmwzJOcaRMqvaQcRW5/BRqeUwr1swNWJsq9ZYYLA7ntNm548B0H9ZeER6WDIG++bcF4L/UzfstTukni7H9P0kqva2oHU6DrKer2iw9MbqF6pHCmjPn5gW9ZmY5ZXxC5ScrqDOYbb2NqH6nAOB9qqwX04QcNtGr4jQpjld3PyWw+d5v477sjHf8AUXtfHU0yLC/IZn5CRqmPc+Gmbc2yHrKunshwSKmNYW1WkiU/VRefE2dhcyVrVrHxMzMDkDfXqB8fOXtwnN/39G876Z4raJ96vTXoDvH5CQjXpnVqtT8K2HrLzD4Abvs4enTOVt4A3B8swdJuTAMfE/AZKN3PU5i3IcOfPKzPCeqz2Z33FCuIt4MNnwLsSflafW2jib2VVTMDJM7k2Gt50FPZ1Jc925tYliTfncaHU8OM2V8WqcZZ1JeMf2lw1zl+nJ4mriveeoPko9LX4+nW1bVDHMm/O5ZuOhueQGluPS3QbR2hv5ASpekdTlPXhPHl5csvPhXd2ANAfMTfSoKVuyAdRlebWsNBfqZGqsWnbbKJWpLc204SMyDQSwGGJk3DbIZuBi5ycrFHTw5M6vYGKrLZWuy8Oa/HiOkkYTYwGstaVILoJ5et1sMprl36eGe9zw+Uw1M71K2ebUzkrdV+w3oeMs8FjUqg7twRkynJlPIj9dJBJkHawamhr08qlMXHJxfOm33Tl5a6gTxPY6WJG2bjVr0qdZPBURXW+tmFwD1ziBJiIgIiICIiAiIgJi7AT5UqASuxOJlkGytWA01lNjdoqrKu8N9zurc5X5Cbae9WYqhsB4nOg6Dmek2bR2FQrUjSI6h/eDfavKjltmbUY4h6OJTuq6m6i91KE2R0b3kbg2WfskAgb3d4Ou1gr+Lnz/3nn+OwZqlcLi27uvTucJiwASbjNTfJgRkyHJh1k/s5t51c4TGDcrpaxuSrKcldWPjpsdG1B9ls7FpYO6IgZTRQrcDrwPOb5kfbxMSZi1UCE2+vRUm5UEggi4Go0MyGUjPipHeuTNTCsZdWRNeqBqZGq40DSRSTMd2dZhJy4ZdXK+I+VsS7aZSFUQe8SfKTDRJ6TVUoAahnP2Vt/Ww8yZ0nUxxY+LPLlX1HA0FppFB30U+f+8tkoVPdp06fVjvsP7q5f4pvXAO3jquei2pr8CPbH80l/kfUdcf433VMNktq7Ko6mTKOx6Y1Jb0E21aWDpmz90X5H6yofndjNWDwl6oNCjUpU8+83lFOm+WW7SPtBr2zsP64vWzvt1nRwibSwqLoo/M/MzcJsqU1QXd1QcyQB8zKLH9s9nUDu993j8EpguT8spytt5dJJOF3YcLzNaDHpOMr9u675YfB7gOj12Cf/WLufgJT7W2tjW/tGOXDqfdQLSPkrVPbPwSNK9Ex2Mw+HXer1kRRxZgP/wBnEdou3tOqhTDozpcC9iO8cmyU0Gpu1hbjecmmzFrN9TQq4qof4tXfC+e9Uux/uovnO+7E9imo1Fr4kq9RP3agWSncZ7i52P3iS3WPEHV9lsA+HweHpVCDUSkgqW037Xe3S5M+S1iQIiICIiAiIMBK3HbXVCyqC5QXfdFwnIHmx5DPyErtrbcBFqbbqE27weJzpu0v1c5DrwoUxRqUzcihhlJu4tvHIFlUkkO977z3sOssibdD/wCKpU3gjAlcm5jzmqlSaseK0+J4t0Erti4RqxV9zusMoIpU8w1Tetd2vnY21Oba5DXp1XgNJbR8poFAVRYDQCbEpkzZTo85vAmVVG3di08TT3HH4WGqtwIM4fG4U1SuExbGniEucJigBncZgg5MCMmQ5MOunqBEp9v7Ep4mmUcdVYeJTwIMuxyfZ7tE6OcJjAKdVLWa5KlSbK6sfFTPBtQfZbOzN2iVjofnPNNsYBqlsLiyVrJc4XEqBvG44cCSPEhyYdZhsXtlVwRFDHr9Xe1Outyh8mOn4GzHDeyAaR6czTWxkXB42nXXepVFqL0OY8xqD5zfumXuY+PfIZjaZbp5TIUzyjuqzp4sQnSfJuKkD2mAHMm3rKnH9o8FQyeupb7K+0T5WmWpJFhK/H7JqO4q0apo1QN0krv02XWz0yR8wQZU4ntwf4GDqkfbq7tFfP2iLjyMqcZ2i2hUBLVqOHTj3aFsuH1lTdAPkxl0rsFwuMt9bicPTXiyUSG/mqVGUfIyr2htjZtH9/jGrt9nvCwPTcp2Q/ETzzFY3DufrcRXxbcgz1L9Pq91Pm5kzZ1Cu4P0bA90CMncKDfqlOxPxqGEdQe3CqN3B7PYDQM4WinnY23h5GVuP2/tJxvVMRRwicdxR/3KpX0JmNHsXi62dauyg6qjd3/27Mfixlzs39m+FQhmTvGGhOfqY8DhatTDVGu9XEY1+neVAfj9XT+bGW+AwOMcbuHwVOgmXtVCLnzp0Qg+bNPTsFsOlTHsoq/DOWKYZRG1edYTsViH/fYtwDqlELRXy+rAY/EmX2yuw2Eo5rRBbizZk9SeM6wKBwn2QRcPgUTQAeQtJIE+xAREQEREBESt29j3o0z3ahqhyQHQfeboOXGBOr11pqWdgqgXJJsBOS2/tu4swKpYstInceoot7dQkexTzHs6njxE5wbZx9Nw9cDEqpuFYBCpOjKFAUkdRfkZY47EFWWpiB3ldj9ThRZgp1DPwLcbeFdTNaTbVUUECtiSRTIASmAVarrugUx+7Q3sAPab1lzs3Yr12WriVCqtu6w9huoB4S4GRI4IMhxucxnsTZbF+/rnva5zHFKV+CX1a2RbXgLCdNTp/wDP6RaaahTzm+nSAmYE+zKkREBBERAqNu7Fp4mmUqDL3W4qeBBnme39mVsPdK4L0jkKyrvAj/3afveYz6HWexyNiMIGFiAQeBllH5/o7GqId/CVWW3Gg+8B0NJs08huy+wHaPatIWapTqD79N1b4t7RnebR7DYWod7u9xua5Sqr/s/J8OLxAHLvan6NG00gYbtVtB8tymOoLt6d0JNfamJAvXxi0l+7SCEf36jgekjf+WjHxYuuw5GtXI+Re0lYL9luEVt5hvNzsL/PWFUON7SYDjVrYxujVKgP/wAIVPm0iUdp4urlhNn90D7zbtP5rSBY/F56fgey2HpeGko6nMy1p4JR/sLRseUYXsltKsb1sStK+opqFP8AO28/+KXOC/ZvQuGqtUrsOLlmPzYm2p+c9EWio4TZJsUGA7NUaXhpIvwuZbU8Go/5aSYgYLTA0AmcRAREQEREBERAREQEREBOJ7QdqadKs9N8mU2seVrqfIg3+M7aVO2ezuHxVjVQFhkGsN63K/KWDzrG9pO9KpRTfcnIC+o0vbPWx+E6fs12YdT3tdiaj+L7Vvs/dXoJebG7OYfC37qmoJ1bVvmZbgS2pphSohRYCw5TZETKkREBERAREQEREBPlp9iB8tPsRAREQEREBERAREQEREBERAREQEREBERAREQEREBERAREQEREBERAREQEREBERAREQEREBERAREQEREBERAREQERED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data:image/jpeg;base64,/9j/4AAQSkZJRgABAQAAAQABAAD/2wCEAAkGBxIREhUUExIUFBQVFRUVFBUYFRQXFhcWFBUXFxQUGBUYHCggGBolGxQVITEhJSksLi4uFx8zODUsNystLisBCgoKDg0OGBAQGy0kHCQsLCwsLywsLCwsLCwsLCwsLCwsLCwsLCwsLC8sLCwsLCwsLCwsLCwsLCwsLCwsLCwsLP/AABEIALQBGAMBIgACEQEDEQH/xAAcAAEAAgMBAQEAAAAAAAAAAAAABAUCAwYHAQj/xABFEAACAQIDBQUEBwUHAgcAAAABAgADEQQhMQUSQVFhBhMycaEiQoGRFCNSYnKxwQczQ5LRNIKissLh8HOzFRdTY5Oj8f/EABkBAQEBAQEBAAAAAAAAAAAAAAABAgMEBf/EACQRAQEAAgEEAgIDAQAAAAAAAAABAhExAxIhQRNRYcEEofAi/9oADAMBAAIRAxEAPwD3GIiAiIgIiICIiAiDNJxdPTfBPIG5+QzgbokWpj0XW+dhnZMybAe2Rxh8Sw90C/Mk/MKD+cCVEiio5OZt5L+pJ/KfHUkeJiept/ltAlxINKjrvhDyyJ9WmZp01zKoOtlECXEr2xVMaVLfhJb0zE2DFFRdrMn214ea8uo+QgTImKOCAQQQcwRmCOYMygIiICIiAiIgIiICIiAiIgIiICIiAiJWbd2wuGVct6pUYpSS9t5gpds+ACqxJ6cyIFnNVbEonidV8yB+cr1UsoNZyx+wpKoOmWbfEz7TcLkiKnkAPygS/pinQO3kjW/mIA9Z979zpTt+JgP8u9KzG7VSkL1ayUxzd1Qf4iJzmP8A2mbMo+LG03PKmGqeqAj1gdk1ZuajyUn1JH5SLjHqW9hrm+e+xRbcc6YBnmmO/bfgVNqdDEVetkQerE+khVP2sYmr+4wqJ/1O8Y/6RLJbwb09L+hVmzetTH4aV2/nqs35ZzM7KBHt1cRU4Z1GQW8qW6LTyWr2s2rV1rLSHJFRfUAn1kKqa9X99ialTozO3+Yzc6Wd9M9+P29eqNgKB3mOGVxb2mKNUy0zN2mmv20wa6VC/RUb82tPK6OFQcz8f6SZS3Boo/P85qdDL2nyR3dTt4h/d0Wb8TAegBmk9rMQ+iIg52uf8RnL4Zmc2RWY8lBJ+QkvuKwBJpvYZn2TkOZ5Dzmvhk5qd7ohtyrvA75K2sVYgfEbuk1fSjvbwNs787fE3Nukp6TpYFqoz91VZm+Og9ZY4fB74Ni62UsDUTdVrcA28c+WsfFjLtO61LTEdT8z+XxPzk7A7TNPTw8V4f7Gc41RlNmBU62IINjoc+EzTEzXZE73cYSqGu1EgHV6ZyUnn909RkeN5Y4bFK9xmrDxIfEOvUdRlOAw2LYMNwnevlbXy6zs0oM6Kans1Bndcip6H8xpOGeHa3jltZxINLGFMqtrcKg8J6MPdPp+UnTDZERAREQEREBERAREQEREBERATkO3uA740QGFNwWNKoRdVq+zuhxxRgGRujzr5E2ngVrIUcXBFoHKbC2ycQr0Ku9QxVMbjr7JdSQd11JBV+YaxDWvbVR5P202btijWK19oVmpMT3bqzorjqiEKGHEfpPRds7MYuiVH7vEJlhMXnZhr3Fa3iU2HW4uLMLmXgMdTxyPhMZT3K6WFSmxF729mojDW9iVcZHPQ3Ubx1Luzwzd68cvBk7NoTd3dicychc+pkylsWgv8MHzJPoTOq7TdnKmCqWPtU2P1dS2v3W5MOXylNuGfQww6et4x48s896taqdFV8KqvkAPykvDbOrVc0pVHBNrhGK35b1rTT3ZmRo31znTX0xv7KneUmKMGVlNmVgQQeRB0ljTr0VAL1WYkXIp08h0L1CufkCJI+mJiKYTEkioi2pYixZrDSlVtm68m1HUSLsfF/R6q1NwPYEWORzFrq3usODcJnzZ+Wu6Rc4fCUmRmfvcP7Bam1Qod8jRRT3Vc3+0twJBp1l3CNw75IIffsAOK7ls/O8xwlMVnslFWcm5NWszMetwU3jlyMkNSOj1cOqgqbIELWKBgVKrdvFbNtQb6TnuS6rXd9LQ170lw1a9FqdyjZ7jb+dqqjjycZ8DIuGR6bBlq00ZTcMKqX+G6SfSQKb0VYhiXX2gGS4OQ9klWA1JHH3W6E7xjaYZWSkuW8CrEup3sl9k6EX58uVzNfUO9Y4/HpvK9Nt2oQe9NPeRCb5FBkRcXvkBymC4mne+4xPNql/nZQfWRae1XXwBE08KgadTnwHyHIW0tW3iSbXJJNgAM+QGQ+ETH7Lmt6uPZ1VcgqX3VF7DeNzmSSfnFOpK2m5OQzJyA/Sd72U7OmnatXFm1RD7v3mH2uQ4eekzuOE2uO8qsOzmxu5UVKg+sIyH2AeH4vylvVrWmNSpINa7HXd/MzxW3K7r08TUbjjRpa445ZeuRm3D1CgvTO+n2L5r+A/6T6TTS2eupBPU5epF5yGEx7UXJRsrnLgwvlcfrNY4d3CXPXL0WhWVxdTf8weRHAzZOf2ftBK3tIdyqBmOYHAj319R0lth8Xc7rDdbhyb8J4+WsxZpuXaVERIpERAREQEREBERAREQERECBtbZlPEUyjrcH5g8CORnB7d2UwZRVqFHT+zYs5mnc/uq1s3w7G3VDbMWDT0uQ9oYFaqkML3llRx2zNori1fCYymErrZalNj4vsujDUG11ca24EEDhO1HZ2pgn4tSY+w/+luTfn6Dqdu7K7sqjv3fd3+i4nM9xcj6qpxfDE2BF7obcgRYbI2suJD4TGUwtdbLURjcNfwsG94G11ca24EETr0+penfw59TpzOfl5VefZf9qezD4Nri7UWPstxH3H69eMowk9+OUym48WWNl1WImQEzFIzYMOZraNMSUuGm1cNJs0hATJaZlguH6TatCTuNIKI0kInOSloToOx+wxXrXcXp07Mw+0T4V8siT5dZnLOSbreONt06LsZ2dWggrVBeqwut/wCGpGXkxGp+HO981S+fDh/WY42vc7g45noJperb/l58zLK55br2yTGajJszx+EkYelu8APlI9BSdR8zb0E2bSxYw9IvlfRRawLHQc+Z+EuvSflWdqtrbimiubOvtG/hU8PM5zkEWbq9RqjF3N2Y3JhVnrwx7Zp58su6vtIkEEGxGhGs6HZ+2Aw3K1vxcOl+R6iUaUzykinhGPCTKS8tY5WcOwpYpqfiu6fa1ZR1A8Q6jPz1lgjhgCCCDoRmDOW2b3tPIm68uXlylnTup3qZAvmyHwMf9LdR8bzzZY6ejHLa4iR8Li1fLNWHiU6jr1HUSRMtEREBERAREQEREBERAREQIG1NnLWUgjyOWR0vn+Wh0nnWP2MRUGHqN3TL/YMRmwS/iwz8WokgEITccDcAz1SV22NlU8RTKOLg/MHmJZUcjsPbHfb+DxqBa6gK6tmHB8J3veBtdXGtuDAic52i7MHDNvLdqROR4qfst+h4y22rs0uVoYh9yul/oeLtfeB/hVPtKbC446izC8nbA22ahbCYxQldLKysbhw2Sne99W91+OhswsemGdwvjhjPCZRwi4ebVoTpNubANA7yXNMn4r0PTkZWLRnrmcs3HkuNl1UNaE2LQk1aM2CjG0Q1ozYKMmCmJtWiToJNrpCWjO37LURRwu+ffZnPkPZX/Lf4zn6GzKj6C063HYNmprSTJQoBPIAW+c8/Xz/51Hbo4+douDq7wLn3j6DT+vxm5Tc6H8hPnchBZeEl4ZMgdJxk1Hat+HpkcAJRdoiazBF8KE3PNtLDoJfVn3RlqdOnWQloTWF1ds5eZpz9HY/OTaWy1HCWy0ZsFOaudZmEQKeDA4TetCSgkzCTPc1MUdaUzFObgsy3ZnbWkSvQva9wR4WGTKeh/TQzOhtArZatraCoMlPIMPcPofSSJoq0x89RwMjW1jEpqLvR8AL0/wD07+0v/TJ4fdPwI0lphsStRd5DcadQeIIOYPQwrbERAREQEREBERAREQERECt2zsqniKZRxcHQ8VPAgzhdqbONQrh8Q+5XS/0TF2ve+tOoPeU2AKnXUWYAz0yVm2tk08RTKOMuB4qeBBlHKdntus7NhMYu5iEspBNwwbJSGPjRvdfjobMM/m09ilGugup+a9PLrIO1NnGoVw+Jbcrpf6Ji7XvfWm499WyDKddciAZO7N7fYscJix3eIp2GZuGByQhj40b3X4+FvaHtaxyuPDGWMy5aKWy3PSTKWxec6JKI0tNwpTperXL4tKWjslRwkylgQOEsQkZTFytbmEYUqYUTTXrdbDnMK+I43sv5zDAL3rEsPZUgAHidc/SZ23phQu5+7fL72Q9JaqhtnNlotM2jT3c+hJuCz7aNmmoJMgszmqpXVdSIGe7GUra+10GmciHaNR/Cs1Maz3RdNUAmh8UBxlfTwtVtTaS6ezgPEY1IbocVfSfRvGZNiKFPWog/vCR6naHCr/FB8gTNTHK8RO6Tmpa4cyPWw5Vt5TuP9rUNbg6+8PUcDINXtfhxpvn4f1kWr21o6d2x87TXw9S+k+XCe3SYPaAY7jjcqcr5N1RuPlqJNnGYXtBQrncYbtz7O8cr8LN7pl5RxrUsql3p8Htdl/GBqPvD485zywuN1XTHKZTcW8TFHDAEEEHMEZgjmDMploiIgIiICIiAiIgIiIFXtvZFPEUyjjLgeKngROG2ns81SuGxLbldL/RMXa97603Hvq2jKdfMAz02VW3Nj08RTKOMuB4qeBBlg5Ts12hcOcJix3denYAkkgg5Iwc+NG919fdb2hduxpPwOs4XFbIfEEYWvvLiKQZsLigt/Z0ZX4MhyDKcm8512zqTUaKLUfvKgWzNnryF8yBoCbmwzJOcaRMqvaQcRW5/BRqeUwr1swNWJsq9ZYYLA7ntNm548B0H9ZeER6WDIG++bcF4L/UzfstTukni7H9P0kqva2oHU6DrKer2iw9MbqF6pHCmjPn5gW9ZmY5ZXxC5ScrqDOYbb2NqH6nAOB9qqwX04QcNtGr4jQpjld3PyWw+d5v477sjHf8AUXtfHU0yLC/IZn5CRqmPc+Gmbc2yHrKunshwSKmNYW1WkiU/VRefE2dhcyVrVrHxMzMDkDfXqB8fOXtwnN/39G876Z4raJ96vTXoDvH5CQjXpnVqtT8K2HrLzD4Abvs4enTOVt4A3B8swdJuTAMfE/AZKN3PU5i3IcOfPKzPCeqz2Z33FCuIt4MNnwLsSflafW2jib2VVTMDJM7k2Gt50FPZ1Jc925tYliTfncaHU8OM2V8WqcZZ1JeMf2lw1zl+nJ4mriveeoPko9LX4+nW1bVDHMm/O5ZuOhueQGluPS3QbR2hv5ASpekdTlPXhPHl5csvPhXd2ANAfMTfSoKVuyAdRlebWsNBfqZGqsWnbbKJWpLc204SMyDQSwGGJk3DbIZuBi5ycrFHTw5M6vYGKrLZWuy8Oa/HiOkkYTYwGstaVILoJ5et1sMprl36eGe9zw+Uw1M71K2ebUzkrdV+w3oeMs8FjUqg7twRkynJlPIj9dJBJkHawamhr08qlMXHJxfOm33Tl5a6gTxPY6WJG2bjVr0qdZPBURXW+tmFwD1ziBJiIgIiICIiAiIgJi7AT5UqASuxOJlkGytWA01lNjdoqrKu8N9zurc5X5Cbae9WYqhsB4nOg6Dmek2bR2FQrUjSI6h/eDfavKjltmbUY4h6OJTuq6m6i91KE2R0b3kbg2WfskAgb3d4Ou1gr+Lnz/3nn+OwZqlcLi27uvTucJiwASbjNTfJgRkyHJh1k/s5t51c4TGDcrpaxuSrKcldWPjpsdG1B9ls7FpYO6IgZTRQrcDrwPOb5kfbxMSZi1UCE2+vRUm5UEggi4Go0MyGUjPipHeuTNTCsZdWRNeqBqZGq40DSRSTMd2dZhJy4ZdXK+I+VsS7aZSFUQe8SfKTDRJ6TVUoAahnP2Vt/Ww8yZ0nUxxY+LPLlX1HA0FppFB30U+f+8tkoVPdp06fVjvsP7q5f4pvXAO3jquei2pr8CPbH80l/kfUdcf433VMNktq7Ko6mTKOx6Y1Jb0E21aWDpmz90X5H6yofndjNWDwl6oNCjUpU8+83lFOm+WW7SPtBr2zsP64vWzvt1nRwibSwqLoo/M/MzcJsqU1QXd1QcyQB8zKLH9s9nUDu993j8EpguT8spytt5dJJOF3YcLzNaDHpOMr9u675YfB7gOj12Cf/WLufgJT7W2tjW/tGOXDqfdQLSPkrVPbPwSNK9Ex2Mw+HXer1kRRxZgP/wBnEdou3tOqhTDozpcC9iO8cmyU0Gpu1hbjecmmzFrN9TQq4qof4tXfC+e9Uux/uovnO+7E9imo1Fr4kq9RP3agWSncZ7i52P3iS3WPEHV9lsA+HweHpVCDUSkgqW037Xe3S5M+S1iQIiICIiAiIMBK3HbXVCyqC5QXfdFwnIHmx5DPyErtrbcBFqbbqE27weJzpu0v1c5DrwoUxRqUzcihhlJu4tvHIFlUkkO977z3sOssibdD/wCKpU3gjAlcm5jzmqlSaseK0+J4t0Erti4RqxV9zusMoIpU8w1Tetd2vnY21Oba5DXp1XgNJbR8poFAVRYDQCbEpkzZTo85vAmVVG3di08TT3HH4WGqtwIM4fG4U1SuExbGniEucJigBncZgg5MCMmQ5MOunqBEp9v7Ep4mmUcdVYeJTwIMuxyfZ7tE6OcJjAKdVLWa5KlSbK6sfFTPBtQfZbOzN2iVjofnPNNsYBqlsLiyVrJc4XEqBvG44cCSPEhyYdZhsXtlVwRFDHr9Xe1Outyh8mOn4GzHDeyAaR6czTWxkXB42nXXepVFqL0OY8xqD5zfumXuY+PfIZjaZbp5TIUzyjuqzp4sQnSfJuKkD2mAHMm3rKnH9o8FQyeupb7K+0T5WmWpJFhK/H7JqO4q0apo1QN0krv02XWz0yR8wQZU4ntwf4GDqkfbq7tFfP2iLjyMqcZ2i2hUBLVqOHTj3aFsuH1lTdAPkxl0rsFwuMt9bicPTXiyUSG/mqVGUfIyr2htjZtH9/jGrt9nvCwPTcp2Q/ETzzFY3DufrcRXxbcgz1L9Pq91Pm5kzZ1Cu4P0bA90CMncKDfqlOxPxqGEdQe3CqN3B7PYDQM4WinnY23h5GVuP2/tJxvVMRRwicdxR/3KpX0JmNHsXi62dauyg6qjd3/27Mfixlzs39m+FQhmTvGGhOfqY8DhatTDVGu9XEY1+neVAfj9XT+bGW+AwOMcbuHwVOgmXtVCLnzp0Qg+bNPTsFsOlTHsoq/DOWKYZRG1edYTsViH/fYtwDqlELRXy+rAY/EmX2yuw2Eo5rRBbizZk9SeM6wKBwn2QRcPgUTQAeQtJIE+xAREQEREBESt29j3o0z3ahqhyQHQfeboOXGBOr11pqWdgqgXJJsBOS2/tu4swKpYstInceoot7dQkexTzHs6njxE5wbZx9Nw9cDEqpuFYBCpOjKFAUkdRfkZY47EFWWpiB3ldj9ThRZgp1DPwLcbeFdTNaTbVUUECtiSRTIASmAVarrugUx+7Q3sAPab1lzs3Yr12WriVCqtu6w9huoB4S4GRI4IMhxucxnsTZbF+/rnva5zHFKV+CX1a2RbXgLCdNTp/wDP6RaaahTzm+nSAmYE+zKkREBBERAqNu7Fp4mmUqDL3W4qeBBnme39mVsPdK4L0jkKyrvAj/3afveYz6HWexyNiMIGFiAQeBllH5/o7GqId/CVWW3Gg+8B0NJs08huy+wHaPatIWapTqD79N1b4t7RnebR7DYWod7u9xua5Sqr/s/J8OLxAHLvan6NG00gYbtVtB8tymOoLt6d0JNfamJAvXxi0l+7SCEf36jgekjf+WjHxYuuw5GtXI+Re0lYL9luEVt5hvNzsL/PWFUON7SYDjVrYxujVKgP/wAIVPm0iUdp4urlhNn90D7zbtP5rSBY/F56fgey2HpeGko6nMy1p4JR/sLRseUYXsltKsb1sStK+opqFP8AO28/+KXOC/ZvQuGqtUrsOLlmPzYm2p+c9EWio4TZJsUGA7NUaXhpIvwuZbU8Go/5aSYgYLTA0AmcRAREQEREBERAREQEREBOJ7QdqadKs9N8mU2seVrqfIg3+M7aVO2ezuHxVjVQFhkGsN63K/KWDzrG9pO9KpRTfcnIC+o0vbPWx+E6fs12YdT3tdiaj+L7Vvs/dXoJebG7OYfC37qmoJ1bVvmZbgS2pphSohRYCw5TZETKkREBERAREQEREBPlp9iB8tPsRAREQEREBERAREQEREBERAREQEREBERAREQEREBERAREQEREBERAREQEREBERAREQEREBERAREQEREBERAREQERED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IREhUUExIUFBQVFRUVFBUYFRQXFhcWFBUXFxQUGBUYHCggGBolGxQVITEhJSksLi4uFx8zODUsNystLisBCgoKDg0OGBAQGy0kHCQsLCwsLywsLCwsLCwsLCwsLCwsLCwsLCwsLC8sLCwsLCwsLCwsLCwsLCwsLCwsLCwsLP/AABEIALQBGAMBIgACEQEDEQH/xAAcAAEAAgMBAQEAAAAAAAAAAAAABAUCAwYHAQj/xABFEAACAQIDBQUEBwUHAgcAAAABAgADEQQhMQUSQVFhBhMycaEiQoGRFCNSYnKxwQczQ5LRNIKissLh8HOzFRdTY5Oj8f/EABkBAQEBAQEBAAAAAAAAAAAAAAABAgMEBf/EACQRAQEAAgEEAgIDAQAAAAAAAAABAhExAxIhQRNRYcEEofAi/9oADAMBAAIRAxEAPwD3GIiAiIgIiICIiAiDNJxdPTfBPIG5+QzgbokWpj0XW+dhnZMybAe2Rxh8Sw90C/Mk/MKD+cCVEiio5OZt5L+pJ/KfHUkeJiept/ltAlxINKjrvhDyyJ9WmZp01zKoOtlECXEr2xVMaVLfhJb0zE2DFFRdrMn214ea8uo+QgTImKOCAQQQcwRmCOYMygIiICIiAiIgIiICIiAiIgIiICIiAiJWbd2wuGVct6pUYpSS9t5gpds+ACqxJ6cyIFnNVbEonidV8yB+cr1UsoNZyx+wpKoOmWbfEz7TcLkiKnkAPygS/pinQO3kjW/mIA9Z979zpTt+JgP8u9KzG7VSkL1ayUxzd1Qf4iJzmP8A2mbMo+LG03PKmGqeqAj1gdk1ZuajyUn1JH5SLjHqW9hrm+e+xRbcc6YBnmmO/bfgVNqdDEVetkQerE+khVP2sYmr+4wqJ/1O8Y/6RLJbwb09L+hVmzetTH4aV2/nqs35ZzM7KBHt1cRU4Z1GQW8qW6LTyWr2s2rV1rLSHJFRfUAn1kKqa9X99ialTozO3+Yzc6Wd9M9+P29eqNgKB3mOGVxb2mKNUy0zN2mmv20wa6VC/RUb82tPK6OFQcz8f6SZS3Boo/P85qdDL2nyR3dTt4h/d0Wb8TAegBmk9rMQ+iIg52uf8RnL4Zmc2RWY8lBJ+QkvuKwBJpvYZn2TkOZ5Dzmvhk5qd7ohtyrvA75K2sVYgfEbuk1fSjvbwNs787fE3Nukp6TpYFqoz91VZm+Og9ZY4fB74Ni62UsDUTdVrcA28c+WsfFjLtO61LTEdT8z+XxPzk7A7TNPTw8V4f7Gc41RlNmBU62IINjoc+EzTEzXZE73cYSqGu1EgHV6ZyUnn909RkeN5Y4bFK9xmrDxIfEOvUdRlOAw2LYMNwnevlbXy6zs0oM6Kans1Bndcip6H8xpOGeHa3jltZxINLGFMqtrcKg8J6MPdPp+UnTDZERAREQEREBERAREQEREBERATkO3uA740QGFNwWNKoRdVq+zuhxxRgGRujzr5E2ngVrIUcXBFoHKbC2ycQr0Ku9QxVMbjr7JdSQd11JBV+YaxDWvbVR5P202btijWK19oVmpMT3bqzorjqiEKGHEfpPRds7MYuiVH7vEJlhMXnZhr3Fa3iU2HW4uLMLmXgMdTxyPhMZT3K6WFSmxF729mojDW9iVcZHPQ3Ubx1Luzwzd68cvBk7NoTd3dicychc+pkylsWgv8MHzJPoTOq7TdnKmCqWPtU2P1dS2v3W5MOXylNuGfQww6et4x48s896taqdFV8KqvkAPykvDbOrVc0pVHBNrhGK35b1rTT3ZmRo31znTX0xv7KneUmKMGVlNmVgQQeRB0ljTr0VAL1WYkXIp08h0L1CufkCJI+mJiKYTEkioi2pYixZrDSlVtm68m1HUSLsfF/R6q1NwPYEWORzFrq3usODcJnzZ+Wu6Rc4fCUmRmfvcP7Bam1Qod8jRRT3Vc3+0twJBp1l3CNw75IIffsAOK7ls/O8xwlMVnslFWcm5NWszMetwU3jlyMkNSOj1cOqgqbIELWKBgVKrdvFbNtQb6TnuS6rXd9LQ170lw1a9FqdyjZ7jb+dqqjjycZ8DIuGR6bBlq00ZTcMKqX+G6SfSQKb0VYhiXX2gGS4OQ9klWA1JHH3W6E7xjaYZWSkuW8CrEup3sl9k6EX58uVzNfUO9Y4/HpvK9Nt2oQe9NPeRCb5FBkRcXvkBymC4mne+4xPNql/nZQfWRae1XXwBE08KgadTnwHyHIW0tW3iSbXJJNgAM+QGQ+ETH7Lmt6uPZ1VcgqX3VF7DeNzmSSfnFOpK2m5OQzJyA/Sd72U7OmnatXFm1RD7v3mH2uQ4eekzuOE2uO8qsOzmxu5UVKg+sIyH2AeH4vylvVrWmNSpINa7HXd/MzxW3K7r08TUbjjRpa445ZeuRm3D1CgvTO+n2L5r+A/6T6TTS2eupBPU5epF5yGEx7UXJRsrnLgwvlcfrNY4d3CXPXL0WhWVxdTf8weRHAzZOf2ftBK3tIdyqBmOYHAj319R0lth8Xc7rDdbhyb8J4+WsxZpuXaVERIpERAREQEREBERAREQERECBtbZlPEUyjrcH5g8CORnB7d2UwZRVqFHT+zYs5mnc/uq1s3w7G3VDbMWDT0uQ9oYFaqkML3llRx2zNori1fCYymErrZalNj4vsujDUG11ca24EEDhO1HZ2pgn4tSY+w/+luTfn6Dqdu7K7sqjv3fd3+i4nM9xcj6qpxfDE2BF7obcgRYbI2suJD4TGUwtdbLURjcNfwsG94G11ca24EETr0+penfw59TpzOfl5VefZf9qezD4Nri7UWPstxH3H69eMowk9+OUym48WWNl1WImQEzFIzYMOZraNMSUuGm1cNJs0hATJaZlguH6TatCTuNIKI0kInOSloToOx+wxXrXcXp07Mw+0T4V8siT5dZnLOSbreONt06LsZ2dWggrVBeqwut/wCGpGXkxGp+HO981S+fDh/WY42vc7g45noJperb/l58zLK55br2yTGajJszx+EkYelu8APlI9BSdR8zb0E2bSxYw9IvlfRRawLHQc+Z+EuvSflWdqtrbimiubOvtG/hU8PM5zkEWbq9RqjF3N2Y3JhVnrwx7Zp58su6vtIkEEGxGhGs6HZ+2Aw3K1vxcOl+R6iUaUzykinhGPCTKS8tY5WcOwpYpqfiu6fa1ZR1A8Q6jPz1lgjhgCCCDoRmDOW2b3tPIm68uXlylnTup3qZAvmyHwMf9LdR8bzzZY6ejHLa4iR8Li1fLNWHiU6jr1HUSRMtEREBERAREQEREBERAREQIG1NnLWUgjyOWR0vn+Wh0nnWP2MRUGHqN3TL/YMRmwS/iwz8WokgEITccDcAz1SV22NlU8RTKOLg/MHmJZUcjsPbHfb+DxqBa6gK6tmHB8J3veBtdXGtuDAic52i7MHDNvLdqROR4qfst+h4y22rs0uVoYh9yul/oeLtfeB/hVPtKbC446izC8nbA22ahbCYxQldLKysbhw2Sne99W91+OhswsemGdwvjhjPCZRwi4ebVoTpNubANA7yXNMn4r0PTkZWLRnrmcs3HkuNl1UNaE2LQk1aM2CjG0Q1ozYKMmCmJtWiToJNrpCWjO37LURRwu+ffZnPkPZX/Lf4zn6GzKj6C063HYNmprSTJQoBPIAW+c8/Xz/51Hbo4+douDq7wLn3j6DT+vxm5Tc6H8hPnchBZeEl4ZMgdJxk1Hat+HpkcAJRdoiazBF8KE3PNtLDoJfVn3RlqdOnWQloTWF1ds5eZpz9HY/OTaWy1HCWy0ZsFOaudZmEQKeDA4TetCSgkzCTPc1MUdaUzFObgsy3ZnbWkSvQva9wR4WGTKeh/TQzOhtArZatraCoMlPIMPcPofSSJoq0x89RwMjW1jEpqLvR8AL0/wD07+0v/TJ4fdPwI0lphsStRd5DcadQeIIOYPQwrbERAREQEREBERAREQERECt2zsqniKZRxcHQ8VPAgzhdqbONQrh8Q+5XS/0TF2ve+tOoPeU2AKnXUWYAz0yVm2tk08RTKOMuB4qeBBlHKdntus7NhMYu5iEspBNwwbJSGPjRvdfjobMM/m09ilGugup+a9PLrIO1NnGoVw+Jbcrpf6Ji7XvfWm499WyDKddciAZO7N7fYscJix3eIp2GZuGByQhj40b3X4+FvaHtaxyuPDGWMy5aKWy3PSTKWxec6JKI0tNwpTperXL4tKWjslRwkylgQOEsQkZTFytbmEYUqYUTTXrdbDnMK+I43sv5zDAL3rEsPZUgAHidc/SZ23phQu5+7fL72Q9JaqhtnNlotM2jT3c+hJuCz7aNmmoJMgszmqpXVdSIGe7GUra+10GmciHaNR/Cs1Maz3RdNUAmh8UBxlfTwtVtTaS6ezgPEY1IbocVfSfRvGZNiKFPWog/vCR6naHCr/FB8gTNTHK8RO6Tmpa4cyPWw5Vt5TuP9rUNbg6+8PUcDINXtfhxpvn4f1kWr21o6d2x87TXw9S+k+XCe3SYPaAY7jjcqcr5N1RuPlqJNnGYXtBQrncYbtz7O8cr8LN7pl5RxrUsql3p8Htdl/GBqPvD485zywuN1XTHKZTcW8TFHDAEEEHMEZgjmDMploiIgIiICIiAiIgIiIFXtvZFPEUyjjLgeKngROG2ns81SuGxLbldL/RMXa97603Hvq2jKdfMAz02VW3Nj08RTKOMuB4qeBBlg5Ts12hcOcJix3denYAkkgg5Iwc+NG919fdb2hduxpPwOs4XFbIfEEYWvvLiKQZsLigt/Z0ZX4MhyDKcm8512zqTUaKLUfvKgWzNnryF8yBoCbmwzJOcaRMqvaQcRW5/BRqeUwr1swNWJsq9ZYYLA7ntNm548B0H9ZeER6WDIG++bcF4L/UzfstTukni7H9P0kqva2oHU6DrKer2iw9MbqF6pHCmjPn5gW9ZmY5ZXxC5ScrqDOYbb2NqH6nAOB9qqwX04QcNtGr4jQpjld3PyWw+d5v477sjHf8AUXtfHU0yLC/IZn5CRqmPc+Gmbc2yHrKunshwSKmNYW1WkiU/VRefE2dhcyVrVrHxMzMDkDfXqB8fOXtwnN/39G876Z4raJ96vTXoDvH5CQjXpnVqtT8K2HrLzD4Abvs4enTOVt4A3B8swdJuTAMfE/AZKN3PU5i3IcOfPKzPCeqz2Z33FCuIt4MNnwLsSflafW2jib2VVTMDJM7k2Gt50FPZ1Jc925tYliTfncaHU8OM2V8WqcZZ1JeMf2lw1zl+nJ4mriveeoPko9LX4+nW1bVDHMm/O5ZuOhueQGluPS3QbR2hv5ASpekdTlPXhPHl5csvPhXd2ANAfMTfSoKVuyAdRlebWsNBfqZGqsWnbbKJWpLc204SMyDQSwGGJk3DbIZuBi5ycrFHTw5M6vYGKrLZWuy8Oa/HiOkkYTYwGstaVILoJ5et1sMprl36eGe9zw+Uw1M71K2ebUzkrdV+w3oeMs8FjUqg7twRkynJlPIj9dJBJkHawamhr08qlMXHJxfOm33Tl5a6gTxPY6WJG2bjVr0qdZPBURXW+tmFwD1ziBJiIgIiICIiAiIgJi7AT5UqASuxOJlkGytWA01lNjdoqrKu8N9zurc5X5Cbae9WYqhsB4nOg6Dmek2bR2FQrUjSI6h/eDfavKjltmbUY4h6OJTuq6m6i91KE2R0b3kbg2WfskAgb3d4Ou1gr+Lnz/3nn+OwZqlcLi27uvTucJiwASbjNTfJgRkyHJh1k/s5t51c4TGDcrpaxuSrKcldWPjpsdG1B9ls7FpYO6IgZTRQrcDrwPOb5kfbxMSZi1UCE2+vRUm5UEggi4Go0MyGUjPipHeuTNTCsZdWRNeqBqZGq40DSRSTMd2dZhJy4ZdXK+I+VsS7aZSFUQe8SfKTDRJ6TVUoAahnP2Vt/Ww8yZ0nUxxY+LPLlX1HA0FppFB30U+f+8tkoVPdp06fVjvsP7q5f4pvXAO3jquei2pr8CPbH80l/kfUdcf433VMNktq7Ko6mTKOx6Y1Jb0E21aWDpmz90X5H6yofndjNWDwl6oNCjUpU8+83lFOm+WW7SPtBr2zsP64vWzvt1nRwibSwqLoo/M/MzcJsqU1QXd1QcyQB8zKLH9s9nUDu993j8EpguT8spytt5dJJOF3YcLzNaDHpOMr9u675YfB7gOj12Cf/WLufgJT7W2tjW/tGOXDqfdQLSPkrVPbPwSNK9Ex2Mw+HXer1kRRxZgP/wBnEdou3tOqhTDozpcC9iO8cmyU0Gpu1hbjecmmzFrN9TQq4qof4tXfC+e9Uux/uovnO+7E9imo1Fr4kq9RP3agWSncZ7i52P3iS3WPEHV9lsA+HweHpVCDUSkgqW037Xe3S5M+S1iQIiICIiAiIMBK3HbXVCyqC5QXfdFwnIHmx5DPyErtrbcBFqbbqE27weJzpu0v1c5DrwoUxRqUzcihhlJu4tvHIFlUkkO977z3sOssibdD/wCKpU3gjAlcm5jzmqlSaseK0+J4t0Erti4RqxV9zusMoIpU8w1Tetd2vnY21Oba5DXp1XgNJbR8poFAVRYDQCbEpkzZTo85vAmVVG3di08TT3HH4WGqtwIM4fG4U1SuExbGniEucJigBncZgg5MCMmQ5MOunqBEp9v7Ep4mmUcdVYeJTwIMuxyfZ7tE6OcJjAKdVLWa5KlSbK6sfFTPBtQfZbOzN2iVjofnPNNsYBqlsLiyVrJc4XEqBvG44cCSPEhyYdZhsXtlVwRFDHr9Xe1Outyh8mOn4GzHDeyAaR6czTWxkXB42nXXepVFqL0OY8xqD5zfumXuY+PfIZjaZbp5TIUzyjuqzp4sQnSfJuKkD2mAHMm3rKnH9o8FQyeupb7K+0T5WmWpJFhK/H7JqO4q0apo1QN0krv02XWz0yR8wQZU4ntwf4GDqkfbq7tFfP2iLjyMqcZ2i2hUBLVqOHTj3aFsuH1lTdAPkxl0rsFwuMt9bicPTXiyUSG/mqVGUfIyr2htjZtH9/jGrt9nvCwPTcp2Q/ETzzFY3DufrcRXxbcgz1L9Pq91Pm5kzZ1Cu4P0bA90CMncKDfqlOxPxqGEdQe3CqN3B7PYDQM4WinnY23h5GVuP2/tJxvVMRRwicdxR/3KpX0JmNHsXi62dauyg6qjd3/27Mfixlzs39m+FQhmTvGGhOfqY8DhatTDVGu9XEY1+neVAfj9XT+bGW+AwOMcbuHwVOgmXtVCLnzp0Qg+bNPTsFsOlTHsoq/DOWKYZRG1edYTsViH/fYtwDqlELRXy+rAY/EmX2yuw2Eo5rRBbizZk9SeM6wKBwn2QRcPgUTQAeQtJIE+xAREQEREBESt29j3o0z3ahqhyQHQfeboOXGBOr11pqWdgqgXJJsBOS2/tu4swKpYstInceoot7dQkexTzHs6njxE5wbZx9Nw9cDEqpuFYBCpOjKFAUkdRfkZY47EFWWpiB3ldj9ThRZgp1DPwLcbeFdTNaTbVUUECtiSRTIASmAVarrugUx+7Q3sAPab1lzs3Yr12WriVCqtu6w9huoB4S4GRI4IMhxucxnsTZbF+/rnva5zHFKV+CX1a2RbXgLCdNTp/wDP6RaaahTzm+nSAmYE+zKkREBBERAqNu7Fp4mmUqDL3W4qeBBnme39mVsPdK4L0jkKyrvAj/3afveYz6HWexyNiMIGFiAQeBllH5/o7GqId/CVWW3Gg+8B0NJs08huy+wHaPatIWapTqD79N1b4t7RnebR7DYWod7u9xua5Sqr/s/J8OLxAHLvan6NG00gYbtVtB8tymOoLt6d0JNfamJAvXxi0l+7SCEf36jgekjf+WjHxYuuw5GtXI+Re0lYL9luEVt5hvNzsL/PWFUON7SYDjVrYxujVKgP/wAIVPm0iUdp4urlhNn90D7zbtP5rSBY/F56fgey2HpeGko6nMy1p4JR/sLRseUYXsltKsb1sStK+opqFP8AO28/+KXOC/ZvQuGqtUrsOLlmPzYm2p+c9EWio4TZJsUGA7NUaXhpIvwuZbU8Go/5aSYgYLTA0AmcRAREQEREBERAREQEREBOJ7QdqadKs9N8mU2seVrqfIg3+M7aVO2ezuHxVjVQFhkGsN63K/KWDzrG9pO9KpRTfcnIC+o0vbPWx+E6fs12YdT3tdiaj+L7Vvs/dXoJebG7OYfC37qmoJ1bVvmZbgS2pphSohRYCw5TZETKkREBERAREQEREBPlp9iB8tPsRAREQEREBERAREQEREBERAREQEREBERAREQEREBERAREQEREBERAREQEREBERAREQEREBERAREQEREBERAREQERED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 descr="data:image/jpeg;base64,/9j/4AAQSkZJRgABAQAAAQABAAD/2wCEAAkGBxIREhUUExIUFBQVFRUVFBUYFRQXFhcWFBUXFxQUGBUYHCggGBolGxQVITEhJSksLi4uFx8zODUsNystLisBCgoKDg0OGBAQGy0kHCQsLCwsLywsLCwsLCwsLCwsLCwsLCwsLCwsLC8sLCwsLCwsLCwsLCwsLCwsLCwsLCwsLP/AABEIALQBGAMBIgACEQEDEQH/xAAcAAEAAgMBAQEAAAAAAAAAAAAABAUCAwYHAQj/xABFEAACAQIDBQUEBwUHAgcAAAABAgADEQQhMQUSQVFhBhMycaEiQoGRFCNSYnKxwQczQ5LRNIKissLh8HOzFRdTY5Oj8f/EABkBAQEBAQEBAAAAAAAAAAAAAAABAgMEBf/EACQRAQEAAgEEAgIDAQAAAAAAAAABAhExAxIhQRNRYcEEofAi/9oADAMBAAIRAxEAPwD3GIiAiIgIiICIiAiDNJxdPTfBPIG5+QzgbokWpj0XW+dhnZMybAe2Rxh8Sw90C/Mk/MKD+cCVEiio5OZt5L+pJ/KfHUkeJiept/ltAlxINKjrvhDyyJ9WmZp01zKoOtlECXEr2xVMaVLfhJb0zE2DFFRdrMn214ea8uo+QgTImKOCAQQQcwRmCOYMygIiICIiAiIgIiICIiAiIgIiICIiAiJWbd2wuGVct6pUYpSS9t5gpds+ACqxJ6cyIFnNVbEonidV8yB+cr1UsoNZyx+wpKoOmWbfEz7TcLkiKnkAPygS/pinQO3kjW/mIA9Z979zpTt+JgP8u9KzG7VSkL1ayUxzd1Qf4iJzmP8A2mbMo+LG03PKmGqeqAj1gdk1ZuajyUn1JH5SLjHqW9hrm+e+xRbcc6YBnmmO/bfgVNqdDEVetkQerE+khVP2sYmr+4wqJ/1O8Y/6RLJbwb09L+hVmzetTH4aV2/nqs35ZzM7KBHt1cRU4Z1GQW8qW6LTyWr2s2rV1rLSHJFRfUAn1kKqa9X99ialTozO3+Yzc6Wd9M9+P29eqNgKB3mOGVxb2mKNUy0zN2mmv20wa6VC/RUb82tPK6OFQcz8f6SZS3Boo/P85qdDL2nyR3dTt4h/d0Wb8TAegBmk9rMQ+iIg52uf8RnL4Zmc2RWY8lBJ+QkvuKwBJpvYZn2TkOZ5Dzmvhk5qd7ohtyrvA75K2sVYgfEbuk1fSjvbwNs787fE3Nukp6TpYFqoz91VZm+Og9ZY4fB74Ni62UsDUTdVrcA28c+WsfFjLtO61LTEdT8z+XxPzk7A7TNPTw8V4f7Gc41RlNmBU62IINjoc+EzTEzXZE73cYSqGu1EgHV6ZyUnn909RkeN5Y4bFK9xmrDxIfEOvUdRlOAw2LYMNwnevlbXy6zs0oM6Kans1Bndcip6H8xpOGeHa3jltZxINLGFMqtrcKg8J6MPdPp+UnTDZERAREQEREBERAREQEREBERATkO3uA740QGFNwWNKoRdVq+zuhxxRgGRujzr5E2ngVrIUcXBFoHKbC2ycQr0Ku9QxVMbjr7JdSQd11JBV+YaxDWvbVR5P202btijWK19oVmpMT3bqzorjqiEKGHEfpPRds7MYuiVH7vEJlhMXnZhr3Fa3iU2HW4uLMLmXgMdTxyPhMZT3K6WFSmxF729mojDW9iVcZHPQ3Ubx1Luzwzd68cvBk7NoTd3dicychc+pkylsWgv8MHzJPoTOq7TdnKmCqWPtU2P1dS2v3W5MOXylNuGfQww6et4x48s896taqdFV8KqvkAPykvDbOrVc0pVHBNrhGK35b1rTT3ZmRo31znTX0xv7KneUmKMGVlNmVgQQeRB0ljTr0VAL1WYkXIp08h0L1CufkCJI+mJiKYTEkioi2pYixZrDSlVtm68m1HUSLsfF/R6q1NwPYEWORzFrq3usODcJnzZ+Wu6Rc4fCUmRmfvcP7Bam1Qod8jRRT3Vc3+0twJBp1l3CNw75IIffsAOK7ls/O8xwlMVnslFWcm5NWszMetwU3jlyMkNSOj1cOqgqbIELWKBgVKrdvFbNtQb6TnuS6rXd9LQ170lw1a9FqdyjZ7jb+dqqjjycZ8DIuGR6bBlq00ZTcMKqX+G6SfSQKb0VYhiXX2gGS4OQ9klWA1JHH3W6E7xjaYZWSkuW8CrEup3sl9k6EX58uVzNfUO9Y4/HpvK9Nt2oQe9NPeRCb5FBkRcXvkBymC4mne+4xPNql/nZQfWRae1XXwBE08KgadTnwHyHIW0tW3iSbXJJNgAM+QGQ+ETH7Lmt6uPZ1VcgqX3VF7DeNzmSSfnFOpK2m5OQzJyA/Sd72U7OmnatXFm1RD7v3mH2uQ4eekzuOE2uO8qsOzmxu5UVKg+sIyH2AeH4vylvVrWmNSpINa7HXd/MzxW3K7r08TUbjjRpa445ZeuRm3D1CgvTO+n2L5r+A/6T6TTS2eupBPU5epF5yGEx7UXJRsrnLgwvlcfrNY4d3CXPXL0WhWVxdTf8weRHAzZOf2ftBK3tIdyqBmOYHAj319R0lth8Xc7rDdbhyb8J4+WsxZpuXaVERIpERAREQEREBERAREQERECBtbZlPEUyjrcH5g8CORnB7d2UwZRVqFHT+zYs5mnc/uq1s3w7G3VDbMWDT0uQ9oYFaqkML3llRx2zNori1fCYymErrZalNj4vsujDUG11ca24EEDhO1HZ2pgn4tSY+w/+luTfn6Dqdu7K7sqjv3fd3+i4nM9xcj6qpxfDE2BF7obcgRYbI2suJD4TGUwtdbLURjcNfwsG94G11ca24EETr0+penfw59TpzOfl5VefZf9qezD4Nri7UWPstxH3H69eMowk9+OUym48WWNl1WImQEzFIzYMOZraNMSUuGm1cNJs0hATJaZlguH6TatCTuNIKI0kInOSloToOx+wxXrXcXp07Mw+0T4V8siT5dZnLOSbreONt06LsZ2dWggrVBeqwut/wCGpGXkxGp+HO981S+fDh/WY42vc7g45noJperb/l58zLK55br2yTGajJszx+EkYelu8APlI9BSdR8zb0E2bSxYw9IvlfRRawLHQc+Z+EuvSflWdqtrbimiubOvtG/hU8PM5zkEWbq9RqjF3N2Y3JhVnrwx7Zp58su6vtIkEEGxGhGs6HZ+2Aw3K1vxcOl+R6iUaUzykinhGPCTKS8tY5WcOwpYpqfiu6fa1ZR1A8Q6jPz1lgjhgCCCDoRmDOW2b3tPIm68uXlylnTup3qZAvmyHwMf9LdR8bzzZY6ejHLa4iR8Li1fLNWHiU6jr1HUSRMtEREBERAREQEREBERAREQIG1NnLWUgjyOWR0vn+Wh0nnWP2MRUGHqN3TL/YMRmwS/iwz8WokgEITccDcAz1SV22NlU8RTKOLg/MHmJZUcjsPbHfb+DxqBa6gK6tmHB8J3veBtdXGtuDAic52i7MHDNvLdqROR4qfst+h4y22rs0uVoYh9yul/oeLtfeB/hVPtKbC446izC8nbA22ahbCYxQldLKysbhw2Sne99W91+OhswsemGdwvjhjPCZRwi4ebVoTpNubANA7yXNMn4r0PTkZWLRnrmcs3HkuNl1UNaE2LQk1aM2CjG0Q1ozYKMmCmJtWiToJNrpCWjO37LURRwu+ffZnPkPZX/Lf4zn6GzKj6C063HYNmprSTJQoBPIAW+c8/Xz/51Hbo4+douDq7wLn3j6DT+vxm5Tc6H8hPnchBZeEl4ZMgdJxk1Hat+HpkcAJRdoiazBF8KE3PNtLDoJfVn3RlqdOnWQloTWF1ds5eZpz9HY/OTaWy1HCWy0ZsFOaudZmEQKeDA4TetCSgkzCTPc1MUdaUzFObgsy3ZnbWkSvQva9wR4WGTKeh/TQzOhtArZatraCoMlPIMPcPofSSJoq0x89RwMjW1jEpqLvR8AL0/wD07+0v/TJ4fdPwI0lphsStRd5DcadQeIIOYPQwrbERAREQEREBERAREQERECt2zsqniKZRxcHQ8VPAgzhdqbONQrh8Q+5XS/0TF2ve+tOoPeU2AKnXUWYAz0yVm2tk08RTKOMuB4qeBBlHKdntus7NhMYu5iEspBNwwbJSGPjRvdfjobMM/m09ilGugup+a9PLrIO1NnGoVw+Jbcrpf6Ji7XvfWm499WyDKddciAZO7N7fYscJix3eIp2GZuGByQhj40b3X4+FvaHtaxyuPDGWMy5aKWy3PSTKWxec6JKI0tNwpTperXL4tKWjslRwkylgQOEsQkZTFytbmEYUqYUTTXrdbDnMK+I43sv5zDAL3rEsPZUgAHidc/SZ23phQu5+7fL72Q9JaqhtnNlotM2jT3c+hJuCz7aNmmoJMgszmqpXVdSIGe7GUra+10GmciHaNR/Cs1Maz3RdNUAmh8UBxlfTwtVtTaS6ezgPEY1IbocVfSfRvGZNiKFPWog/vCR6naHCr/FB8gTNTHK8RO6Tmpa4cyPWw5Vt5TuP9rUNbg6+8PUcDINXtfhxpvn4f1kWr21o6d2x87TXw9S+k+XCe3SYPaAY7jjcqcr5N1RuPlqJNnGYXtBQrncYbtz7O8cr8LN7pl5RxrUsql3p8Htdl/GBqPvD485zywuN1XTHKZTcW8TFHDAEEEHMEZgjmDMploiIgIiICIiAiIgIiIFXtvZFPEUyjjLgeKngROG2ns81SuGxLbldL/RMXa97603Hvq2jKdfMAz02VW3Nj08RTKOMuB4qeBBlg5Ts12hcOcJix3denYAkkgg5Iwc+NG919fdb2hduxpPwOs4XFbIfEEYWvvLiKQZsLigt/Z0ZX4MhyDKcm8512zqTUaKLUfvKgWzNnryF8yBoCbmwzJOcaRMqvaQcRW5/BRqeUwr1swNWJsq9ZYYLA7ntNm548B0H9ZeER6WDIG++bcF4L/UzfstTukni7H9P0kqva2oHU6DrKer2iw9MbqF6pHCmjPn5gW9ZmY5ZXxC5ScrqDOYbb2NqH6nAOB9qqwX04QcNtGr4jQpjld3PyWw+d5v477sjHf8AUXtfHU0yLC/IZn5CRqmPc+Gmbc2yHrKunshwSKmNYW1WkiU/VRefE2dhcyVrVrHxMzMDkDfXqB8fOXtwnN/39G876Z4raJ96vTXoDvH5CQjXpnVqtT8K2HrLzD4Abvs4enTOVt4A3B8swdJuTAMfE/AZKN3PU5i3IcOfPKzPCeqz2Z33FCuIt4MNnwLsSflafW2jib2VVTMDJM7k2Gt50FPZ1Jc925tYliTfncaHU8OM2V8WqcZZ1JeMf2lw1zl+nJ4mriveeoPko9LX4+nW1bVDHMm/O5ZuOhueQGluPS3QbR2hv5ASpekdTlPXhPHl5csvPhXd2ANAfMTfSoKVuyAdRlebWsNBfqZGqsWnbbKJWpLc204SMyDQSwGGJk3DbIZuBi5ycrFHTw5M6vYGKrLZWuy8Oa/HiOkkYTYwGstaVILoJ5et1sMprl36eGe9zw+Uw1M71K2ebUzkrdV+w3oeMs8FjUqg7twRkynJlPIj9dJBJkHawamhr08qlMXHJxfOm33Tl5a6gTxPY6WJG2bjVr0qdZPBURXW+tmFwD1ziBJiIgIiICIiAiIgJi7AT5UqASuxOJlkGytWA01lNjdoqrKu8N9zurc5X5Cbae9WYqhsB4nOg6Dmek2bR2FQrUjSI6h/eDfavKjltmbUY4h6OJTuq6m6i91KE2R0b3kbg2WfskAgb3d4Ou1gr+Lnz/3nn+OwZqlcLi27uvTucJiwASbjNTfJgRkyHJh1k/s5t51c4TGDcrpaxuSrKcldWPjpsdG1B9ls7FpYO6IgZTRQrcDrwPOb5kfbxMSZi1UCE2+vRUm5UEggi4Go0MyGUjPipHeuTNTCsZdWRNeqBqZGq40DSRSTMd2dZhJy4ZdXK+I+VsS7aZSFUQe8SfKTDRJ6TVUoAahnP2Vt/Ww8yZ0nUxxY+LPLlX1HA0FppFB30U+f+8tkoVPdp06fVjvsP7q5f4pvXAO3jquei2pr8CPbH80l/kfUdcf433VMNktq7Ko6mTKOx6Y1Jb0E21aWDpmz90X5H6yofndjNWDwl6oNCjUpU8+83lFOm+WW7SPtBr2zsP64vWzvt1nRwibSwqLoo/M/MzcJsqU1QXd1QcyQB8zKLH9s9nUDu993j8EpguT8spytt5dJJOF3YcLzNaDHpOMr9u675YfB7gOj12Cf/WLufgJT7W2tjW/tGOXDqfdQLSPkrVPbPwSNK9Ex2Mw+HXer1kRRxZgP/wBnEdou3tOqhTDozpcC9iO8cmyU0Gpu1hbjecmmzFrN9TQq4qof4tXfC+e9Uux/uovnO+7E9imo1Fr4kq9RP3agWSncZ7i52P3iS3WPEHV9lsA+HweHpVCDUSkgqW037Xe3S5M+S1iQIiICIiAiIMBK3HbXVCyqC5QXfdFwnIHmx5DPyErtrbcBFqbbqE27weJzpu0v1c5DrwoUxRqUzcihhlJu4tvHIFlUkkO977z3sOssibdD/wCKpU3gjAlcm5jzmqlSaseK0+J4t0Erti4RqxV9zusMoIpU8w1Tetd2vnY21Oba5DXp1XgNJbR8poFAVRYDQCbEpkzZTo85vAmVVG3di08TT3HH4WGqtwIM4fG4U1SuExbGniEucJigBncZgg5MCMmQ5MOunqBEp9v7Ep4mmUcdVYeJTwIMuxyfZ7tE6OcJjAKdVLWa5KlSbK6sfFTPBtQfZbOzN2iVjofnPNNsYBqlsLiyVrJc4XEqBvG44cCSPEhyYdZhsXtlVwRFDHr9Xe1Outyh8mOn4GzHDeyAaR6czTWxkXB42nXXepVFqL0OY8xqD5zfumXuY+PfIZjaZbp5TIUzyjuqzp4sQnSfJuKkD2mAHMm3rKnH9o8FQyeupb7K+0T5WmWpJFhK/H7JqO4q0apo1QN0krv02XWz0yR8wQZU4ntwf4GDqkfbq7tFfP2iLjyMqcZ2i2hUBLVqOHTj3aFsuH1lTdAPkxl0rsFwuMt9bicPTXiyUSG/mqVGUfIyr2htjZtH9/jGrt9nvCwPTcp2Q/ETzzFY3DufrcRXxbcgz1L9Pq91Pm5kzZ1Cu4P0bA90CMncKDfqlOxPxqGEdQe3CqN3B7PYDQM4WinnY23h5GVuP2/tJxvVMRRwicdxR/3KpX0JmNHsXi62dauyg6qjd3/27Mfixlzs39m+FQhmTvGGhOfqY8DhatTDVGu9XEY1+neVAfj9XT+bGW+AwOMcbuHwVOgmXtVCLnzp0Qg+bNPTsFsOlTHsoq/DOWKYZRG1edYTsViH/fYtwDqlELRXy+rAY/EmX2yuw2Eo5rRBbizZk9SeM6wKBwn2QRcPgUTQAeQtJIE+xAREQEREBESt29j3o0z3ahqhyQHQfeboOXGBOr11pqWdgqgXJJsBOS2/tu4swKpYstInceoot7dQkexTzHs6njxE5wbZx9Nw9cDEqpuFYBCpOjKFAUkdRfkZY47EFWWpiB3ldj9ThRZgp1DPwLcbeFdTNaTbVUUECtiSRTIASmAVarrugUx+7Q3sAPab1lzs3Yr12WriVCqtu6w9huoB4S4GRI4IMhxucxnsTZbF+/rnva5zHFKV+CX1a2RbXgLCdNTp/wDP6RaaahTzm+nSAmYE+zKkREBBERAqNu7Fp4mmUqDL3W4qeBBnme39mVsPdK4L0jkKyrvAj/3afveYz6HWexyNiMIGFiAQeBllH5/o7GqId/CVWW3Gg+8B0NJs08huy+wHaPatIWapTqD79N1b4t7RnebR7DYWod7u9xua5Sqr/s/J8OLxAHLvan6NG00gYbtVtB8tymOoLt6d0JNfamJAvXxi0l+7SCEf36jgekjf+WjHxYuuw5GtXI+Re0lYL9luEVt5hvNzsL/PWFUON7SYDjVrYxujVKgP/wAIVPm0iUdp4urlhNn90D7zbtP5rSBY/F56fgey2HpeGko6nMy1p4JR/sLRseUYXsltKsb1sStK+opqFP8AO28/+KXOC/ZvQuGqtUrsOLlmPzYm2p+c9EWio4TZJsUGA7NUaXhpIvwuZbU8Go/5aSYgYLTA0AmcRAREQEREBERAREQEREBOJ7QdqadKs9N8mU2seVrqfIg3+M7aVO2ezuHxVjVQFhkGsN63K/KWDzrG9pO9KpRTfcnIC+o0vbPWx+E6fs12YdT3tdiaj+L7Vvs/dXoJebG7OYfC37qmoJ1bVvmZbgS2pphSohRYCw5TZETKkREBERAREQEREBPlp9iB8tPsRAREQEREBERAREQEREBERAREQEREBERAREQEREBERAREQEREBERAREQEREBERAREQEREBERAREQEREBERAREQERED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5" descr="data:image/jpeg;base64,/9j/4AAQSkZJRgABAQAAAQABAAD/2wCEAAkGBxQTEhQUEhQUFhQXFhUUGBQXFxgYFxgXFBQWFhYXFRcYHCggGBwlHBQUITEhJSksLi4uFx8zODMsNygtLisBCgoKDg0OFxAQGywcHBwsLCwsLCwsLCwrLCwsLCwsLCwsLCwsLCwsLCwsLCwrLCwsLCwsLDAsLCsrLCwsLCssLP/AABEIAM8A9AMBIgACEQEDEQH/xAAcAAABBQEBAQAAAAAAAAAAAAADAQIEBQYABwj/xABHEAABAwEFBQUEBggFAgcAAAABAAIDEQQFEiExBkFRYXETgZGxwSIyofAHFCNCUtFicoKSorLh8RUkM0NTFnNEY4OTs8Li/8QAGQEAAwEBAQAAAAAAAAAAAAAAAAECAwQF/8QAIREBAQACAgIDAQEBAAAAAAAAAAECEQMSITEEE0FRMhT/2gAMAwEAAhEDEQA/ANxFtUPvA+KmxbRxnfRYNp/EFwd8/kuV1dI9DZe0Z+8EdtsYdHDxXmjpqJYrS6tKnuRul0eoNkB0KUnn8V5l/iUjd5HeuZtDINHFHYdHpdab0xzuaxdlv99MypA2hO9PZda1LbTQ6nxUmS92RsLnuAA4lYia/gsJtdeVpmcQ3KPcK6qsctFcG0v/AOlVrHFsIrzUC7vpPe80fkvJZopG6tKGyeiV3RJI92O0rnZh5z5oZ2jkH3j4rzzZa1ukBbmaDcrqUkZFc9xsbyzTWR7ZPbq74qdZ9uuNCvMprLi3lR3WJ25xVS2fqLJfx7TZts4jrkray37C/RwXz9SZuhqnx3pOzitZyZRF48X0dHIDoap68IurbiaIitaL0XZ/byGYAPOFy1x5JWeWGvTZpEOCdrxVpBHJFWjMi5KuQCLqJVyASi6iVcgEouolXIBKLkq5AeJNky3j53J7Dkc893PiAeNMwoD5/DfyPHv4aZ1Stl0p+1Xlvpw6aeK5XYlgYshx3rsApXcNeumX9VHlk0I1Hhl+Km7mnCbDqAQQCee6uXzqmk2V2Ktfnn/ZCZERl39yK4g1BGWVDw1058k15o2uo45DvoEKcXEFK6YlBa/n3hM7T8uQPz6oB8kyi2qTL58Ur38VElf8+hSh1EtD/wC3JQ5Y2nUA9yPO9RS7NWixrdi2iJmICmJx8K09FbX3HU1GhAcOh+fgqu5zSGP9UHxz9VZzyViad7HFvc8Ej4hyqyWMt+VSICOaiz2wN1a7wKsxIuqDqs/qi/sqnF4xlHZaWHeFLksrHatB7lGkuiI7qdCUfWf2GkMPBMEArVuR5Jj7j/A9wQTd07fdeD1yU/XT7xrdn9ppICATVvAr1G6b6jnYHNIrvC8DYZR7zO8Zq2u+85ITVpNOCrG3FOUmXp7sJRxCdiC8lse1klaF3iVav2nkZ73mtu8Z9HoocEtV57FtlxUhm2QT7QvrrdVXVWLZtg1Gj2rad6O0HStdVdVZ6LaFp3on+OBPtC61erlnXX0dy5LtB1rxwTb6DpThy9Oq4SZZePLd1ogGXr1/NMjkXO7NJLZaUrplmPgitlOZ7s6/O5QTJuFKHwz3FK2Trw5nkfNA0miU1p3A69B8PFL2uYFeo581Be/Lp5b0Rslc9/PXoUFpIc4fdyrmgTT+Pzn40TXyU/NQLTN880AWafVRpJ6oDn1Wy2H2BfbW9vK4xwVIbT3pKGhIP3Wg1Fd+auTaMspGKe/+3p1Un/Cpt8ZbwDiGn91xqPBazbu8YLtJhsbB2o9l0n38RAJa06tAFKu1zoCvLJ7fLKSXvcd9K0GfIetVXVFzem2FlI2NNKhoGo1AUl76RyA7w0jq17SPhiHevKYnObpK9vRzvzUoX1PHTDMTXcQCPiE0N6JE4OWMsm00xJxCN1BrhIPwKlx7UAe9H3td+YQNtWOqdms5BtRCcjjb1bi+LaqwjvuE6Ss7yW+aNBaVK7Ggw2oO0IPNpBRhMN/xCeg7GlqEraHh4p/YjmloBFo4BSWuxMw/hFR03j18UEw8CljYWkHUDUct48EzVdoJaaIXbFT7wh47iW18lAw7llfbfG7hgtmdKqVHaXcVB7LNHjdRJays94OG9T475IzJVCDwT3HcmVjSsvrLVcsuTTKq5HkuqOTxOo1+d6YNM/nmkk4/DdmkA+fMKVllPHP1Ca48T87j1SOf/fghu+eXRBaFMm7oU9r/AJ9FFElfiiByALK/JV08iNK5QnlORNI4n4bl6vFfkjImRRnCxjGsDRoA0ALy2yMxSMbxe0eJFVu3O1PUrTGss/ced7WzOktD6kk0r3uJcfMLLWgEOPLLLotBepxWiThiA8GgKhnb7TqaVPmqxZZGCV3Ep5tTt9D3IZakorQkRW2mrQe/0RTbwaVByNdyhYUlEaCa2dtdfFSHyggAEFVNF1EaCzDaZjLpkfEKRBeEzPdlkHLESPB1VSh5GhKI20uG/wAUtBqrPf1oA9pzXU/EweYop9l2rcPeiH7Ly0+BBWMF4OpQgH4Isd4CoqDTfQo0e3pFmv8Ajd/yt/Wax/8AKaqfFeMZ/wB2Ho/HF/OKfFYKy31DTMuaebfyqp8VvidpIz94DzS0fZtZ4ZHxkNZjyyMbmyDI5e6TuCqpInA0e1zT+kCPNUmAVqPEehCkR3paGZNnmAH3S8ub+6+o+CVw2vHl0luFChmTNAffkv3mwScccYaT+3HSnWhUiKWOVhfEC3CQ2SJ2boy73TUe8w7iovHY1w5ZbpzJUTtQoTga0XEHVQ18J4ceC5DY/JcjySPX59UmLd8em9PcEEn5+e9LS3OO/emH55rq18kjXfkgjw1K4rmBLIgrUaVBIRJE1qtkk3Oys8fIk+DStbOfZPTzyWY2db9v0a4+Q9VorwfhjcfnLP0VT0jL281mkrI93F7j/EVV9nXv9VMdp1V7sLZY32yMSgFta0O+m7X89c1OfJOPC538RMe2Ux/rPy3TK1uJ0bg3jT56eCiYF9PX5NFJBgwilKYaadOC+c71ga2aQNpQONKLl+F8+fJtmtaac3x7x4zK/rT7CbKWc2aW8bxxfVIThZE00dPJph3GlSBkRU1zABUj/r+xE4XXLY+xrSjaCQNOpD8PvU8tVKv5h/6au7BXALTJ2n6+Kelf2q/Bec9mvRc7Wbf7L2eKKz26wOcbFaagNcauikFSYyTmdHa1ILTmclicK9TisZ/6Ve54y+uB8deHaNjJHfjWX2f2JmtlltNqjfE1lnrjDy4EgM7R2EgHduPFAZPCuoj4Fq9g9lG2p0k9qd2dhs3tzyZ+1TPsmUzLjlWmYBG8hAZaa7JmxsmdFI2J5IZIWkMcRXJrtDofAqIWr2H6Xr4bPdt14IxEyQyyRxDRsUYDIgQMgcDm6ZZlY/6Otkm2+d/bPMdlgYZZ5BQUbnRoJ0rR2e4NKAx1ElF6XaNqblDuyZdGKzjIS9s5sxGmKmueublV7ebIw2eOC2WKR0titNQwu9+N4qTG/jo7n7JB4kDFMe5vukjoSFLivWZv+47vz81YXbs+Zo8THt7Qh7mxZYnBhDaChqCTXMinNVdss3Zveyodgc5hc3QlpoS2uoQExl+ybw13dQ/BaS534bXEPuzB8DxxDm1b4OA8FjbLHV7Bxc0fELZXeK2yzDg6R/7kbnI/DntoY7NX8k36tTd3I8c4yy+eaMJQ7I71zuryrpIRXeuU9wCVBqRxO5CJp8/FEPBDLKKNtbDCExPeUOqCHamyvomh6jzPTiaR701pzTcSTEqTpd7Ktq954NA8T/RWl/upA7mHfy09VA2UIbHNI7QHPoxpcfNV8t6ufYGyyn2nGTw7UBo9O5X+Mr/plX5vopVic9r2mP365czuru58MlDs+ZJV1c0ceIufI1jm0MYeAWF1He8CKbm7xmdVck1qst6u1zb9pbWIy18bmbi8t3EuaM+ZFOeayL8zU5krQ3tZpDGXCeGSOOgd2bnCtXANJa4nHSgzGWu8qhIUcXBx8W+k0rk5c+TXa7abYzauKGKax2yMz2KY4nNYRjifl9owV/RBoM6ioropbrjuVp7Q3nPJHr2DYHCZ2fu4sIA60HVW94XYbzumxy2RofabG0wzwNp2hbQDEBqfca4V1BO/JZi4NiLZapmxCCaJtaPlkjexsbfvGrwMTqaNFc/Fas2y23vdslwWfBGIY5rQ1kEIzLYIcZbiNcyezqTxdv1Xmthvu0wwy2eKVzYZgRJGA0h+JuE1JFRkAMiNFqfpPveKWaGy2U1s1ij7FhBqHPoGvIO+ga1teOJZq0XJaGQMtD4XtgkpglNMDq1pShqK0Oo3IB2yezEtvtDYYvZA9qWUj2Yoxq526u4DeeQKtdv9oo3sbYrD7Ngs9cNNZ5RXFM8/eFakcak8KWGyW1Vks9hmsdpgtBEzy6SWBzGuc2gAYSXB1AAcs9TxTY7nuOchkdstsDnEMDZIg8VcQ0CrWcSN6Ab9K0eBl1Qf8V3xE9X0af8A4ys9dO0clnsVrsjI2Ftqw4pakPaG09kDQigI/aK9A+mC5In2iSYW2zh8FnjZ9UcaTEMBcAwVzJx6UXnVyXFPbJRDZozI85mmTWj8T3HJrfPdUoClLF6PtBZ3WbZyxwzVbLPanWhrDk4RgPNaHTJzD+2psN03ZdBD7XILdbmmos0VOyjeNMfwzf3NWK2p2gnt85ntBFaYWMHuRs3MYPM6k91AM8G0OWR5GhSOYt9ZrBG25p5OzY6Rzow4NfUsa1zjFO/I4JB2wbgBqWltQM1ijGgEumP7aPqT4NJ9FrLlH+acfwWaZ3e8tjH8yoLmi+2HJrj5D1Wt2bswP1+UmnZQ2ZlOJmnqBy9xK+qrH3ErB6/mmMdQ5ropeO8p4odacfFcrtoXbF2YXJfqh3Lkx4RyNEB6K53fyQJ3/FSumvd8/OiClJQyUFBCUGROBQ6p4lk4j571xGS5/qkJV7Q01w2THZHsrQydq0E6DEMAJ5Kjv+yGGxwxO95oZiFa+0S5zsxrmVrLhZSzxc24vEkrM7eSe2G/ovP7oZ/VWwvustZm5nwUgoMO/r6Ii0jKlAXUSJSUyHsNtkheJIZHxPH32OLTTgaajkVd3htPecsWCa0Wl0Tm1Ps4QWcXOYwEt6mhrvWcKtZL5rG5uAtc5tMYeSKmNsbiWEUFWMaOWdNUBU03acv6LRXttbLPYbPYnRxtjs5Zhe3FidgY5gxA5ferUb0Vt+WZ4DZYXYfsQ7JrqizsMbG5EEDB/ESdwUSFtlEsgOExAMb7VS41J7R0Tt2GtAdSGimpKApFOuJ7G2qzOldhjbPC97iCaNZI1zjlnoFZQ2KzvIFW46irWS0YaRMxiMuqaBznHFU1wEBQrHdjXvDcbsxI8YQD7AdgjJzoC48chUcUBJ2/vJlovC1TxuxxueMDh95rI2tqK82lekR7N2uO64bPdToTJKO0tczZQ2RznAHs2OGgFS2tQQG5akrzB+z8/tUaDQkUxNDjQAk4XHcDU8KHPJRpbplhNcDm/ps0rTF7zOVfAoC2tf0fXjFWtjlI4swP+DHEnwVDa7FJE7DLHJG7XDIxzHUrrRwBIyOfJWVj2mtkX+na7S3/ANV5Hg4kIF73vPaniS0yOle1oYHOw1wgkgeyBvcfFAQvrD+z7LE7s8fadnX2ceENxkbzQAVKDhRFyAl3Iz7R54MH8Tv/AMrTXS2lgtrt8tss0PdDE+SniVRXFH/qHiWN8A4//ZXljeP8OjaD7T7bapj0a1kLT/Mpz/zWnFN5xCZNpy9FJgm9VCw596ew0XK71yycUzXKtxaZLkk6OwUQZW+KmSNUd7UtrsRZBRAcFJeEB4TLQLkMuRXBCITlTYdVNcclzSnQsq5o4uaPFwA81aa9DsUWFjG8GtHgAsJta/FaKciP3y4egXoTQvLr9mraZf0cHwAJ/mK0cyBZml1ABUmgpxJ0A4nkjWqzvj/1Gln64Lf5qLffQjZGm3yPIB7KF7hXc58jWtI50DhXmvdXPDtQCOYBWsY18ksz0z6Z+S6vFfUVtuGxSmktms7ia6xsqaa7qqqtX0c3Y/8A8Ng/7ckjPg11EB85Yl1VqvpDuCKw210MRLozGyVodm5ofiGEnfmw581msLeHogBVS1ROzHPxSGHgUAMhPjeQatJaeIJBz1zC4w8wk7MoCTHeMopSV+QwiriQBwAOVOWikzX9M5j2PcDiFK4Wg5lpdoBWoY0chWmqrMJG4pC5AOquqm1XVQDlybVKgLe58o3Hi9x/dAb6FW1nhLbLY2uBFYXS9e1tErqjup4Kjs7sNlLv0ZXeLnUWuv6PA6zR/wDFYbIw9ezLz/OFHJ6bcH+lSI9RvyomYc6dUd2nePJCa7PvXNXaE6UjeuRgFyQWBYo0rFPczp4IMjOiz7LVzm8UF4U6VmfydUJ0dNxT2NILo0FzFPczkgvjTlK4oWFSLoZWeIf+Y0/u5+iSSNStnmf5hhO7F44StMaxymo2srqMceDT5Lym8DWeU7i5wz5ez6L1C2SfZu6AeJAXkszvadX8Tv5jWi205a9O+hSrDapOLYWfxPefRehXw+WQM7MkEEk0dhOYy357147sLtXHZWPZKHUdhOJoBILQRQg6jPUb6raQbdWR3+6R+sx49FqyW00toD2Bxkxg1YCcRrocPHgtfZrcS0doAH09oA1APVYuy7UWZx9ieGtKe+0Opw9qhpyVjFeDTmHNI4hwIp1rQBAeX/Stag+9JyDXCyGP92MOPxeVlYWlzmtGriGjqTQK22hmE1qtErTUPlcQdxAo1pHKjQoELcLg6gNDWjhVppuI3hASWXU72sThVuH3Pa1EhdUGhBAidUGiG66pgwPdG5tXMa1tCXOMjXOo0DeA2pBzzUt97uoRgb7uFubnEfZyRjEXEl9O1cczwCnWW/YmOcRE8do+WSQuLZMLpIiwdmw4QQC52RNaOIqKBAZ+OzvL8AY7GK1ZQhwwtLnVB0oASgMmB0IK0LL3H1uWZr3RYoJIo3YSKO+r9lGXNZWgqOdMq70/au2RPs5bE+N/tsNmjYzC+zwthc17JDhGZcW+zU1LcSAzwelD1sbXddkYLRKWwvjaO0hYyYAuZHZAKns3Vbjme1xrQ1aUC8bshbE4iOTA1xn7KI4pCXxWSPAHuBOBr3ynOu7qgMpUcB4LsI4fEq7tNyRRytiMkhc5/sjB7PZiYRESOaatfk7MCgoK6qrvWzdlK5lRqThFSGtcSWNxfeOHDmMkADshxKDJl5pwcg2k+NPOqAt7SwiytaNSyNg6vLR6lbbbEf5ycDRrmxDpHGxlP4VluzrJZox960QM7g4V8lcWiYvke8kkue99TmTUnUnVZct1NOj4+O7aju92o+daoRbp3eSK06jdmPFNdp4/0XO6zRRcnjoFyBpdmPl/RMfDluCkzwvqMABFc6mnhQGqe+KvDw3jcsGisdGO/h/VAkjVo6HmeVOPVCMG+nHVPYVL4+SA9itZof7c1EfGnKEMQ1SsOBwcNxr+aPgQZgtMazyx2uu1D25HIjVYbaG7ix7ngew81/VfvB66g81YPeRoSErLY4cCDqCKg9VvM3Llx1mo2Aj5370xzaLWWW5opsTmxllDmGvNMwdAa/JQ7Rs038cjedGnyormTK4sw1x4lGMJbQimfIKzdcI3Tt/aY5vxzRHXQ/CAHROpwfTzCfYpirRbZODT3fknf4id7B4kfmpLrnnH+2T+qWn1UKWwytGcUg/YKrsWhxeLd7T41Thb4jvI6j8lGsjKH2qjMagjrqttd1jZ2TcTGOqC41a0+9nvHCifYtMsJ4z94fEeae1rTo4eIV5PdMLgKxMBJGgplXklk2Ysx0a4dHn1qnslF9X5d6dEHMIc1zmuFaFri0iutCFZv2Tj+5LK3wPoFFtez0zGl0cxdTMtoQ6nLMg9EbAEdpla0NbI4NDsQbXLFXFXxFeuaBKC7DXPC3CP1RoOdKqNNPKw0LmuyDgaChDhUEZc0SC0yu0YHdBT1R4DjCoj2/aNb+mwfEVU2SeQDOFwPQkeSgWQkzMrriqe4E+iA113PH12zV0a6aX/ANuF7gfFFxeQUK5XYrRI/wD47NIehlLYx3nEVIqubn9x2fFni0XFpTeUrOHBNY1HbFQLDbq0ZhXIoalS2NNf2R3gJroq7u7inyXpGNT8Egt0J++O9Z6LYRh6oMsWuvz+SsGFpzDmnoUjrKEj2p5LPUb1Dms/zzWhks3BQprOc/n5KAoHRoFobkrW0RKvmV4lVLOxR1YWhtVGLFrGVaG44qQNP4i53xoPJPtrqN65fn8FJszMMbBwa3yr6qqttoq48Bl+a6HLQ3YS4ZZNqe85D4VKe6Nh3IDDTXXU/PwRA5LRbcbMw/NFws9NHuH7R/NdVKEaGxI5JW+7K4daHzRRbZhr2L/1om+YAKDEyp1okkZQ0rX53I8mktvE/es0Lv1XSMPwcUVt6Rfes0zf+3OD8Hs9VX4ilxlG6WlmLfZDqbWw/pRRvH8LgUkr7O5pwWtgcQadpDMyhpkTQOCrca7EOCfajrFRadlXud9nabE8CgaBPhOFoAGUjG50HFTLu2YtTBnDi5xyRSV6YXlGDGlxJaKD2R11cfIdyY9oGgp0Sy5dKw4u59psk7fehmb1jf50oq0wyyOwxxSSP3Na0/xOOTR1IVjFapG+697ejnDyKdLeEzhhdLIRwLjT+qPvn8X/AMt/pjLMLPGYQ4PlkcHzvb7oLRRkTDva2pJO8okNnqus0FeitIoxpvXNnn2u3VhhMMdRHZCAuc0b1KcOWQQT0UqAcFyeWrkGJaFT2uo0JV7aGKotbFUYqcW57Xe8afNFNivuUEe2eBzPwVba41Fa7NaaljPzK3Fiv2Te6vVTZb2JafZFaLIWGZXdmNVy5TVdGPmKuTal9fajb4lDO0QOsfxVffFnLZDwKryuvHGactzylXv+MRnVrh4FMfeMRB97wVImvbXfRX1ie9ehzWwFjcBBq0bxkKeazlqt9HUaAQNevJVlmjoMzmi4UWp0mi8j+DwP5hPbebd7XjuB9VXYSkKW6NLdl4sO8jqCiNtjPxDvyVIClDk9jqv4rW0+65teqIXEmpzWcSg8/BHYdWjXLPiZ25zvFP8Arkm5x76H0RstL1MkO4anIepUGT6yzswW1LxWmHwBI5UKs47I4UL6YqZ08gq3NFJTA2gp880J5/sjyhMwrmyu67sMes0AGqTZ4U5kY3qSw/2UWrFhYAjOduCjNPzVEDvHqp0bnP8A7JpcuLvDzTHHj4I0DcfBcmP7guT0FrbI6FU9qatBeUrOOfQ/kqG0yt4owu4ys0o7XGqqQUKvbURxVNaaLfCs8hLFItDYJFlYnZq+u6TRZ8uKuPLysL8u3GzE0ZhZOSAjVemXS0OyOiZe+x1fbZQjWlaJ8WV0nkxm3mfZo0Nn3nwV5bbv7PVvxqq57Vr2ZaAKSqc5qbgQR4KdVBc1I1pQYpKTLgkzXBAOwhKGJGlFYCcggODBuXof0bbE9u4Tzt+zbm1pHvOG/oPim7C7BGYiScjBrhrqvZ7LZ2saGtAAAoAFphh+1nnl/FPPszCR7qoL02RFDhGXJbyiRzVVwlTjyWXbxe8NnS3cqaexlu5e6Wu7mP1CzF7bNg1pRYZcWnVhz79vJzULmvWmvS48NdFnp7MWlZXHTomUpWuXDp3ITXp7HKdHsRw7kN3LxTy6q5yBQwBwSIiVBP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8" descr="data:image/jpeg;base64,/9j/4AAQSkZJRgABAQAAAQABAAD/2wCEAAkGBw0PDQ0NDA0NDQ0MDA0NDA0MDQ8NDA0NFBEWFhQRFBQYHCggGBolGxUUITEhJSkrLi4vFx8zRDMsNygtOisBCgoKDQ0NDgwMFCsZFBksNywsLDcsLCwsLCwsNy0sKys3LDc3LCw3LCwsKywrKyssNyssKys3KysrKysrKysrK//AABEIAKgBLAMBIgACEQEDEQH/xAAbAAEBAAMBAQEAAAAAAAAAAAAAAQIDBQQGB//EAEIQAAICAQEEBQkEBwcFAAAAAAABAgMRBAUSITETMmFxoQYiQUJRgZGxwRQVctEHM0NUgpKTFiNSU2Nz8CREg9Lh/8QAFgEBAQEAAAAAAAAAAAAAAAAAAAEC/8QAFhEBAQEAAAAAAAAAAAAAAAAAABEB/9oADAMBAAIRAxEAPwD9gKQpplQABQABQiJlAFIAKAAKCFAoIUKAAAAAAAAoIAKCFAAEAoICCghQAIAgAAAAA0AIFGSBEUAAAKikKgADAFBCoAAAKUgCqAAAAAAAAAAAAAAAAACAAAAAAAEYFBABoKiFKilIUAECgCkAFAAApABQAAKTJcBQpjn2495hK6C5zgu+UUBtB5pa+hc7ql32R/Mxe1NN+8Uf1YfmQesHj+9NL+80f1YfmVbT037xR/Vh+YHrB5VtHT/59P8AVh+Zsjq6nysrfdOL+oG4GKsi+TT7uJcoooJlFAAAAACAAABCkCDAAVoABUVFIUCghUm+SyBQfE7b/STodNbZRVVdqrapyrm4btdMZxeGt+Ty+PDgmfP6j9JGvt/UUabTx9st6+aXe8LwA/Vjz6vXUUrN9tdWeXSTjFvuT4s/JIbZ2jq5bn2zU3SfOrS5jw7Y1JcO86mh8k9dN7z0s1n1tROMG/i8+Aqx9pZ5V6FcIWTuf+lXJ+MsI0y8p8/q9O+x2TS8F+Z4NJ5Har17dPV+FTsl9EdKnyQh+01V8uytQqX1JSNEtu3v/LguxZ+Zpltmb61/fu4wdunyZ0UedUrH7bbZy8M4OhRodPX+roqh2xrin8cBXzWn1F9izVG6cX60d7cfvXA9cNnaqfWio5/x2LPhk+ibGSDjQ2JP17Ir8MWzL+z1T61lj7t2P0Z1sgDlLyd0a4yrlPiuvZL245LCPZXsvSx6unoX/ihn44N9suC/FH5mWQJGqEerCK7opGeTHJN4D898pf0s6fSauelo00tT0M3Xda7ehr6SLxKMPNe9h8G3jij67yc25pto6ZamhcN5wsrsiukqsWMwkuXpT4eho/CfK3yT1em116sqtlTZfbbTeoynC2E5OSWVyazhrnnx/U/0U7Hv0ujtnqISrepthOuuacZqEYY3pRfJvt9iA+0lpanzqrf8EfyPFr9lwlFdF/cy3utBZyscsZR794xtfD3gcT7o1Pq3y9+V8pMj0OuiuFqfvnnxid2qZvzw9wHyVmu1tazNWYzj9W5ce5LJr/tJZHryrX+7CVfzwfRaV70FJ+mT4dnE16/Z1V8HCxc1jMeDXwKOXV5Qyaz0ULF7a7OH1N0fKOr16rodqUZr558DDQ6KibnRfRU7qMecoKLsrfVnwxx9vufDJts8ntM+q7Yfhsk18HwA317b0kv28Y/7idfjJYPfGSa3otNPk08p+8+cv8mJfs9RnstrT8Y4PnFsvV9LfDSSkp6dpWT007IV7z9VSXByXpXoyEfo4R+Zryj23op/9TX9opT49LBb6X44fXJ95sPatesojdWnHPCUJcXGXsz6UB0AQAaQQyjHJUQ2Rrfp4fMzjFLkZBYigl295p1GsjBqPGU5dWEeMn+SMr7VCMpPlFZObsqDalfPjO2Tw/ZBckv+ewD5Wz9GmksvtvnbqIRtsna6YTg1FyeWlLdzjL7e87Oi8idl1YxpY2NetfKVr8Xg+gKENFpqqo4qrhWn6IRUVj3HoNUJGUrElltJe1vCCsweK3aunjzuh3Re8/A8/wB+0t4rjba/ZCtsDqjJyvvG+XU0li7bJKBek1svVor725PwEHUyMnL+z6p9bUqPZXWvmx9256998v491EK6U7IrnJLvaRontCiPO2Hukn8jyx2Tp1zg5dspSZvhoqFyqr/lTfiUefUbZ0+OE3J70H5sX6JpvwIttQbxCq6b9GI8z3xhFcopdySMiQc+W07fRpLvemvoapbTv/dbPhP/ANTqgQcf74vX/bTXumvoT76mutRJe9r5o7Jcgcyjarn1aLn2xWV8ToQzOKynDsk1nwZkUQRVtelfEfaYp8X8OPyMt1jHaBo0nCuK45XPKaNxcIxlZBc8LveAOJtGzo9pbPa5amGq08v4YKxeK8DuJdhwNq3wntHZkYed0P2y+W4nLh0SguXbI7L1E31a598nGP1Cte07nXU93rzarrxjO9Lgsf8AOeC6HSV0VQqgliK449aT4yl72c2U7btdueZGOjqjOXOaVtud1Plx3Vk6L0mevZOXZF7i8OPiQefaepq3d2SUpPhGKW9JvsS4mryc0EqapuUFW7rHZ0ax5keSzjhlrGcek6NOnhDqRUc82us+98zYVFBABoN1ZoN8WVMZkyY5I2Fc3b2oxBQXOT49x69PXuwjH/DFLwOHO7ptVFLit9Y/CuP0PoAmqikAElHP/wAbT+KPJdsqix5nCUuyVtrT9zkewqA81Wz9PHq01rHtipPxPVGKXJJL2LggAABQBSFAAAAU0faoLg3xXNcW/gX7U/Vrsf8ADurxCt+Bg8/SWvlCMfxSz8kNy187EvwQ+rYHowvaSU4rm/izR9mXrTsl3yaXhgyjp616ke9rL8SC/a6/Q0/w5k/An2hvqwm/co/PBsSBRr37X6sY/ik2/gkTcsfOaX4Ycfi2bgQeHXWwpipWytm5yUK4Qfn2TfqxUcdvPgNJbTOUodHKu2tRlOu6C6RRfKWctNcHxTfIxpj02ub5w0Ve6vZ09qTfwhufzM8V1Gpv1l92nurohCC0cZyrds/Ne9OUFlJPeaWXnly9oXZ2Ltfq9T+z00I6Cl+jei+kva/icY/wM7UZKXVafLk0zkazQV1aKvS1p9G7tNU955lNTvi5uT9LlmTftyzz7dvvjdVXpYOd2or1ta85RrrWUlZJv0R4PCy3gD0+Tfnx1Gq/e9VbOD/0YPo6/CGfedc0aDSxppqoh1aaoVxftUYpZ8DeAAAAEyANBsUjWadRqHBebCc36FGOfEqY9LkcXbG14pOqp70nwk1yXYjXbTrNQ8T/ALmv2Z4/Bcz3aHZdVWGlvT/xy4td3sBXk2Fs+cZdNat1uOIQfWSfNv2HbIUAAABlkxAGWSmOQmBkCZAFKQAXIIUAUgAoJkZCqBkAAAAAAHkpjOlXRqr35XW2Wxm5RUVKbz5+XnC7E+CRt0enVVcK087q4y5OUm8yl722zcCDybTrcoQwm93UaebwsvEbYtv4Gu2rOspkuO5TqXJrjjfnBR+OJfys95MLi0ll8X2vtAoICgAAABCDSgQFRSkAFKQAUuTEAZAgCKAALkZIArIpiMgZAmQ2BQQoFBABQQAUZBAVQQZCqCACgAACACkAAAgyBoAARQQuQKCFAAAIoIUKpTEBGQIMhVBCgCkAFQyQAUZIAMsjJMgC5BiXIFBABSmJcgUGORkCjJMgKDIIBSAAagRFCBSACghQKCZKAAAQKQAUEAVSkAFBABSkyAKCACghQAJkoAAAAAAAAAAAACBVJkEA1FQAQKAAAAQBQVRAoIhkABQAAAABQQAUAABkACjJABQAEAQBVAADIAAZAAEAAAEAH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4" descr="http://www.ubergizmo.com/wp-content/uploads/2012/01/Lenovo-K91-android-t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05" y="1621113"/>
            <a:ext cx="2527404" cy="128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1.androidauthority.com/wp-content/uploads/2012/02/samsun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67" y="1568038"/>
            <a:ext cx="1985070" cy="133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http://farm8.staticflickr.com/7071/7214580162_3be122db0b_z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856983"/>
            <a:ext cx="2008112" cy="13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2" descr="data:image/jpeg;base64,/9j/4AAQSkZJRgABAQAAAQABAAD/2wCEAAkGBhQSEBQUEhQVFBUVFxQUFRcVFBUVFBUUFxcVFRQVFRQXHCYgFxkjGRQUHy8gJCcpLCwsFR4xNTAqNSYrLCkBCQoKDgwOGg8PGikcHB0pLCkpLCkpKSwsKSwpKS0pKSkpKSksLCwpKSopKSwsLCksKSkpLCkpLCksLCwpLCwsLv/AABEIAK4BIgMBIgACEQEDEQH/xAAcAAABBQEBAQAAAAAAAAAAAAAEAQIDBQYHAAj/xABKEAACAQIDBAYGBgcFBgcAAAABAgADEQQSIQUxQVEGE2FxgZEUIjKhsdEHUmKSwfAVI0JygpPhFjNDRFNVg6LC0vEXJGNzhJSz/8QAGgEBAQEBAQEBAAAAAAAAAAAAAAECAwQFBv/EAC0RAQEAAgICAQMCAwkAAAAAAAABAhEDEiExBEFR8CJhBRSxEzJScYGR0eHx/9oADAMBAAIRAxEAPwA3q57q4SKUXq59B5A3Vz3Vwrqp7q4A3VwlPZ0G6L1clopvmclgdaUVqMKSjFVNd0zVC0wbWhaAlZK2Gtw84oawmL5angMtMg6wmkTG1Dcdskwg1ks2sp+e0kZ/VvFxtC1iOOnjGoRlykeJ+E5XHxtvt50ArwNqkPxKcBBepk01sOWnjJjRnuqlRAyxhpwkUrx4owBVpwilhoWmGk9OlaRVbWwsFfDS5dLyFsPAqDQkRpy1qYeQvhrSivFOOFOGLh4vUQA1SPCQpaEl9GkUIotHgwj0aeNCBGFihIQtGOFKQDZI10hzJpB2pxFC5J6T9QZ6VE/VwnDbNZxcbufbCMPs8uNJcYKjkQAzvnyanhwxw37Vo2Hfs/GB19mMrWmlZ1I1iCiGOgnKctnt1vHGU9HNrxBTmtr4AZTYDXslO2zjmt5nhO2HJ2cssevlWhIZh8E54WHM/KWWHwSr2nmZJUrhd5nTX3ee8n+EP+jgfaJPujxgE+qJE+0OQ85E+Nc8beEniGs77oz0NPqjyjEwK57gAAAbuJggxDfWMdTxLcTM5+ZqN8eNxu7XsY3PX8IOlyDJKpzGSYewuDxmdajrvdAumsYaMOrULGR9XFkpLoIaMUUYWacfSSZuKzIF1Vo+nS0hFSnYxRunN0QBZ6K4jQY0rzCeyxS0QtIGMsialeTAXkipAEXDxfR4YqSUU4UAlCSmhChRkq0xIBEw0jfDy3VAZG1ASbVWejyahhrb4YKccKcgAfC3MFahL1aYg9ShEorOpiw3qJ6ULh6pU6Sz6247ZVrvk6VdZvObrGPoVk4Q/BJ2QOi9zLFKgVbznrfhvevJcRWCjd3CV5JY8yYrMWPMn82EtcFhAoudWPu7BPT44p+7xXtz5anpRYvOvAjhe3GAlJtGpgixAMym1FSkxUG7X3DgOFzwl487ndN5zHhx3bqBurjWIG8j89gg1TEE8bDkNBPU8Ox3D8BPXOGTzlXzsvmXK648d/n2TGuvb5fOOp1QTYX8v6xq7OY8R74RS2aUNyQdCOMzlOKTxfLWGfyblNzwQU4uSFUktFqpPL286fR6+NhCs9kk/VxMk0yhyRjLCskgrtaStQOxiKYlrx4ScnUxjIzJSsTLKGZZ7JJ0WOKSCJKcmFOLSWTBZlUGSPCyQrFAgNURBHERQsmlKhtHFo289JoPEcFjFkimRS5Z7qo9VkyrADyRIUZ6DSu6uximnrJrRl52rnD6ZhT1L27IPSGsIpJcgc/yZrjxn96/Rx58r4wn1GbPw/7R8PnLJYKG4boLtjaXVU9D67aL2c28PlOXnkz1Pq6/p4ePd9RBt7b2QmnTPrftN9XsHb8JnKNBnOmvEk8O0mPwODatUCrvOpJ4Dix/PGamrs5URUXQDfzJ5me+5Y/HnWe6+Rhhn8zK55eMZ+a/5qjo4IL2nmfwHCT5YZXw4XW9hvJP50me2j0rRbrRXOfrNovgN59054TPmv6fL1cvJw/Ex/VZj/WrbLHhSZh8Rtiq+9yByByj3SIU6h3Cob66Bjftns/kbrzlI+Vf41jv9GFv5/q6ABGsYlNMoA5ADyER2nyK/ST08NZ4rIVxAj0rXmpdJZs/LIamFuYTTk60509ufoGmEAkNWlC6tXlB2MzW4DKT2WSsIlpFIBHZZ5Y4SKYokwkdp7rQCFJ1a5A5hbXPhceYkU8iPtpEUSQSBmW8QiSZZ6BARHLFaIIU8CPUTyiPEglQR8gDSRXmVL1USOzRYAOeMMiDR6Gdq5yCaYhmBGt4JTbSFUWsJq2Tj04zG3l3fSxVL6zI7YxfWVWPAeqvcOPibmaHFY3LSY8Qpt37hMrhqd3UHdfXuGp+E6/Exk3nfo8n8QzuVx4p9f8AyNHsBVpJro72JPZ+yPzzlhjKwy5iRYAkm+4DU3mfbEaym6R7UOUUwd+rW5cB+PgJjDjy5+X/ADd+flw+H8ff29fvQ23+kTYg5V0pDcOLfab5RmythmpZnJVD95u6+4dpjdjbOznMw9Ubh9Y/ITRz6HNzzhn9lxePz+r4nw/hZfMy/mPk+ZfU+/8A19p+UzBbLpIB1aLfmdW8zrDqdMmVNOoRu0hlLHm2s+Vl2yu7dv0mGGOE1jNT9k1ZIG7DWLVx9xrbX82nkwDnVrUxzfS/cu8+NpNabBMsfSU30lkuEpLvYsf3QPINe/kYQ9LSwDe5R42yy7QCgN/z8IR1DkaDy1+EUYFzyUcAKje+0R9lE+09+wXMbNIxsyof2fwjv0PU42HiJJ+jFt7I8hf4RowlNNerF/3fxYiTsGjYbfWXzinYZH7SyNqtEH2E1+yp8zrG1K9NFLnJSRRmZjlUAcSxNrCN0SHZIG9x5GMr0KVNc1SrlHNsqL95jacw6VfTFYmngALag1nXf206Z+LeU5vj9r1K7561V6rc3YnyvuHdJtXfcR0u2ah9bFof3Tn96KRA16Y7MzmoMU1yAn93UIVQSSB6nEm57hynBSwkuGqWLL3MPz3SbV9BYXpTs9/YxtIf+5en73tLijQzrmpslVedN1ce6fNauAfZHw074Thsd1bBqT1KLc0Yj3g398bR9ENcGx074hnK9j/SljaItWyYykN+cWqAdjgX8803GwOnOCxtglQ4eqf8OsQFJ5JU3H49kbFwYkkxGHZD6wt8D3GQ5pRMrx2aD5ooeNKJvFzQcVI4PJoTZ56R5okAMmPSNVZMtKdKy8CZKlQi8RTYxXItMqhxFfOhUm17fG8CWnlN7305W/GStpB6jTrjnljOs9Vwz4cMspnZ5h+eZnF1c9RjzNh8BL41IGNnpcHXQg7+XfPV8Xlx4rbk+f8AxP4vL8nHHHDWpd38/wB1phKYRFUcB7+J85OGgXXcfOBYXpAlWsaVJlJX26jOqUk5AFiDUPYunMiePK7u6+pjjMZMZ6i7aqFFybDthNOkxF2/VqeLD1z3IfZ/i1+zF2ZhaerLVWoy73VkcrfgtiVp+FzzJhXXUlNyU/edsx82IAmLWkVJsv8Ac02J+udWP8bWsOwWk6UX3sQp7Ls3i3/eQ4npBRAv1qWHBWDHyWVdHpB118gOUaXKsx3X0BAG4jcDvhmrzrQo0ue6w8yJGMV2KPG5lbUxyIuZhVbd/hVHI/hVT7hAa23AwIWniT/8XE2//OPBqrdtqgnVz2AafCEUGD/WPfM56eQPVoYk9gwuIHv6uWmDxtTIP1VVeJDU2B8mg8rM1su+3i27zvIf0imug7gMxPdeV3pNSofYZRzay37bbzExuKpYSk9aswVVFyx9yqOJJ0A5yLo/a+1KeHpNXxBFNF14E34AAe0x5D+s4f0x6dVtoMd6YdT6lMbr62aoR7TaHsHDiTB0y6YVdoVs7XWipIpU76KObc3PE+A0hHQvA9ZWr02H6tqdm3bzlK2B47+6T216ZcLziI9mF1uOzj4zqA6A4O1itbvFYX96WlD0p6CLhqXXUapencBlcAVELaA3XR1vpewIuNOMtlgg2RgsHWsAGDcVZzf+Ei2b86Sgx1Hq6xHJmXyOnuMWggs1t+Ukd41iYi7LmYkte5JNyeGp8BIzJqtF0YwtKojB0DMrbze+U7uPYZa18FhU9taS/vED4mZXYm1OpdjwZbbr8raXHbI8XWapVZ9+Y33cOAtrppEZyxu2srbJo1aZNHICNxU6E/VYj8jSY3E0yrsOVyR42bTs5d8tNj7RalmAUnNbQKCbi/A98btJyzrVyEagNcAXB9XcO8eULjuVe9F/pMxOEAUn0ihxpVTew/8ATfUr3ajsnXth4uhj8OK+FJUEkMj71ce0pOtju5g3E+cuoyuRYlTqCATbstOzfQ7RZMC7EEZ6zsARbQKi/EGR0aWvTZDZgQe38OcjzzR9YtQZagBHb+B4GVO0tkZAXQ3XiD7S9/MSymggMcGg6vJLzQlzT0jzT0AhWnnqWg3W2kVSvNInarGGtBGrRnWyoMapIKkbSuxsoJJ4CGLsipmAcZRvOoNge7ugVhUk6C5lngejrvq91Hdr8pY0Gp0vYFzzI18zuklPawN8zAeIvJcvsSHDopQZctVVqDkyhh79D5GM/slgE/ytH+Wp91pFV26oB1PZYHXxtpKyr0gHDTwPxMzq1V9h9nYan/d0KSfuoq+4WktSsv2PugzLjbJb9oCSrtAfW89Y6m2hGJ7T7h8IpxPafOZ59uADfu7IPR22aptTtpclnYKLDfYe01uweMaNtO2Nt/3kTbVA7ZjMT0lojQ4rMeVCn5+s4+E9sDH08Q761lRdS1Qiw9Ut7HgTe0aGqbat9wv8P6xhqlt/9IB6RR0yNWqMdygrTJ530uo5k2huEUhQGNzre1+egudTYaXO+0xMplNxq43HxTpy36SdmbQxWJFOnQqNQQKUyAlWYj1mY/WButuAHab9VLSGpilG9h5iVHBR9HGPtc0cg+06D3FoPRrVMHVYEhnOUEL3C1jx0PCdwx2NpkWLj4zLPsXBGutVwzNTYMtswFwQy3FwDYyeg3DdEdoOAWNKncA2Z9RfgQqnWGj6MqlRCtbFaG11SmSNDfezDiOUvG6XINysfECQv0x5U/Nv6QKuj9EGHG+tVPDRUX4gwmn9E2BAseuYdrqPgkmbpbUO5VHgfnB8V0jxJU9UAzcBoNOeu+AXR+jXZ6EEUSeGtWp4biPyYcnQjBD/AC6nvao3xaUeH2riiv631TfQK63sLHVVJIhYr1DvLHxMC5Xozg1/y1HxQH4yRdl4Vf8ABoD/AHdL5SlVGO+TJQMguAMMNAtEHsRAe8WEnp7RQaX3chpMH6ERiQxw9Y1Cx9YVgKYvpe5Um1tfzaaqlSFxpa43XvbsvYX377Qq2XaI5nykg2umZUqA2qnqg1hlDNewbXS+4HnaAZbDTfPVqAqIUb9oW007mU8CCLjkRIsV9ZCjsp3qSPKItSEbXVvUdvaZcrngXT1Sw7xlPjK/NOs8sC889A88WNCdiZE6me9InhVJ4TQhdTIiYdm7IvUA8I2mmfx3Sr0Wqi6evmzfWsBplFxfXU8d0uP0yrC7srnfrqFHIA+zMVidopiajJWo0qqKzim1mVwlzb1lIzc9RxkW3diU8UqglqbJezJY6HgwNrjTnG9q3DbUp/Y8hKvaHSs07JSCZjc6kKLDxGY2BNrjdOdVPo7qfsYgH94OvwJhOF6IVwoV2VsvsMlRgbHUg5hu1PmZnf7DYYPbz1S4coMhYEqRYWIHrakA6g7/AC4yja1Jd9Wn/MX5zJYnojXamKSVEpoTd7l2Zj4SDD/Rgv8AiV2P7qAe9iZrd+yabOr0pw4316Q/jX8DJqW1FZOsRsyHcw3Hu5zN4P6P8IhBIdz9p9D4KBNNTUAWAAA0AGgA5SzYzWN24ar65hT0KqL3YX9o878OGssKWCQMtVXAqI4ZAMzEFSBqVQ6EC+jcbS2Sgq+yqjuAEed2/wDPjKM5Ww9Vqtd1ollqMSqm1MKS+bMCfZO+xG8Nr2G7P2ZiyioxVFXMoJYM+Rjme9hrcgercDTfvvc078WJ78o9wAh1CtaYqwmBwzU1sNObWuzdrf007oclM/tOT3HT3SD0uZ/ph0mGFoFhq7HKi8GY8xyA1J37hxmPSrvaG3MPQF6jIBzdgoPcTv8ACB4PpNha5tTamx+w4J+7vnC9oYh69Q1Kzs7niTu7ANwHYIG1NkIdCdNQQbEHmCJnY+gcVsxH1BOvJmUeQIgKbHVSQNALe+5O/tvM30B6ZHEKadU/rFG/667s3eNx7xNea2p8PxgQjZgkqbPUT3XxOvlE64VRI8VsylUFnW9tx4i++xjRXi+kQPYPZlKip6tQDqSbDMey9t2m6WBqCVz19D3GOFeAcKscK0B66eFeBZ0655yVavreHxP9JVpXgm1OkCYem1So2VRx3nkABxJN7CBraTgxxJ5ePOcSrfTCc/q0CV5tVs5HcFIHmZ0Hob04pYxNGOmjKxs6nhfmvbJVanaDZqVuTXHiLH8JVikIdWIsfGVoeaxSpepEWR9dPTSDhsJuceuyHl/li5ZWdqQbLblK/pMjUcHWdbBspVSTYAt6t79gJPhNZaYv6WcXkwAH16qLbwb/AL+Eysrl2AqZRcQ9MWRxlA7HKLMR3SlPSZgSNdDbhJtt0BMeZIu0TOejpS/2v+GO/tS/b/wx2HRl2mZINpTmZ6VP9rzEaek9Tt++ZeyadRGPkuFxwLEdl/z5zkj9IKh/qSYf0a28wxKZrWa6+e73x3NOqtVvxlXtTMMmWrVXM1jZuFtdLRBjJTdJdqFFQrvJIB4C+lz4S2ppZ4EsHpnrK5uxBDk5SFBzb5oVxEyOw616gJfN6rNutxy6jMSL3O+34y/62TarA4icw6ebUNXFlb+rRAUfvt6zn4D+Gb41pzDZ6+kY5L/4te57i9/gJmjUdA9h0KlZ6dTWoiqzdhO9AeFgRcjW9+AlNVwgxD1VRfXpsw+16pa+c8V9U93x0Y2FiMJXqVkTMgJIdNS+djbMu8NqLg89LiGdHqWGw3Xuzh6lV2ztYgDMc3VqDqfa8eEmlc02Nijh8ZTYXAzAH91jlYHu18p10Yrt4D8ZyjpVh8mIbKCATmF9DY6/EGdEp1tB3CBZ+k9s96TK7rYvXSosPSe2e9J7ZX9dF62AecT2zyYrQdwlea0albQdwgWoxkcMXKoVo5a8C4XE6XnNOnG02r4oUVuVpWUAftVDa+nPUL585tziJz/ZGCqVziqye0oZr/V6xjmYdoTN8eEURV+itUUg7KMp3Wvv5BrZSdDxt2wHYG02weLRwTa9mG66k2YEc/xE2GL20f0Xh6Y9ZxVQWGpZSH3eYmf6Z7DagUZhYsA3ceR7bWv3SK7D+lLqDf8ArCKLkqDzExmy9oXw9Iki+RL/AHROqbM2KBQpX35EJ7yoP4y43VKz+UxZqv0UvKem+zKyizwnoY09Oe/TMR6Ph1Ol6jEHkVVd/nOhzPdNOiA2hRVDUNNkLMhyhhcrazDQ23bjfSSrPbiaYJerN6iFiNAGWw7zeZmt0Xe5syan6y/ObPa30R7RpB2VKVVUVmzU3uSACSFptZi2m4DzmB2jhq1JgK1OrSJFwHRkuN1wHA0mduggdGqn1k++vzi/2cqfWp/fX5ynaseZ8TGgk8zILr+zb/6lP76/OOXo2eNWl94SkYEbwR33Elw+FqPfIjvbflVmt32jwLlejo416Q8f6QnCbBoqylsSuhB9Xfp4Sj/ReI/0a38t/lPLszEcKVb+W/yjcPLplHamFsL1S3dlH4yTE4rC1QAVJA+0Be/PnunMkw2JG5Kw7kf5QqlhMcfZp4k91Kof+WXsadDomkotSQIOOpJPeTJOuJ4jymJw+w9rH2cPjD/uag+IljS6ObZyZhh8Ra19VXNvt7B9a/Za9td2sdjTR16jBGIK6Kx3HgCec570bxWTE0Gtchxpe1ydAL9pMO2zjtoYYBMSrUjUQkB6aglDdSRy4jnM/hqpFiDYqQQeRG4+dpmjpnR3pDVx9R0pjKaY6xApJJYXy2LAAHfv37pBjui5r9XiKTq2WqQ9NdPVD/3oHBzrmXuIvrLfZFSimHGKwy5evJerbdTqLq9EW9kAkkDkwO60rOg2yMQtLraylKDl2LtplVRmLsDuW2YX7BKjO9OsODjAu71KV7czmPwYTV1MGw3N2eyT8JgOkG3+txlStb2nzKDwQWCA9uVRfxlivT+qd1EHjoWP4QrVeh1eBP8AKaL6BX5n+U0yq/SG/GkL/vGXmA2pj61NalLAV6iNqrKjlWFyNDbXUHygG+gV+Z/lN8p70Cvzb+S3yiL+lP8AZ2I+6Y4Daf8As7EeRjYT9H1ubfyj8og2fV+s/wDLPyj8m0/9nYjyhGF2btOpf/yFVbC/rtTpg9gLsNYAn6Pq/Wf7h+UcuAfiz+QHxIlguwtqH/It/wDYw/8A1yo2picZh2y1sBiBfcVHWKeOjpcHfzhDsdRyUajFiSEcjXdZTaZ3ob0oXBo+ZWPWOoDC1lsOI8fdIdodNFenUTq3BZWXUjQnTWQdDtnUsVWNCsSob9YpXeWpgsU/iQuO8CUbPaG0zRJxAp5G0dh1YP6sKCvVi3qmzXY3Fhbkb0fS3aDYrBrXKhRnsPrbmBvw4S+x3ScJjaNNUTKKRUgqDoxKgG/2QR3EjcZI3R+niGwOBGZEq1KjtlIzLRpo5YgkHiSASOEog2Bgi/UUgNX6tPOwJ+Jndi2gHAbuyZrYvQPDYaotVeseooIU1HuFuCpIRQFvYkbuM0UkiWnZ56NnpU2knpyj+3+M/wBRf5afKMbp7jP9UDup0/lJ3jXSutz04+enGN/1z9yn/wBMjPTjGH/MP4BB+Ed4dK7LMV9KnQY7Swg6u3pFG70rm2cG2ekSd17Ag81HMzHf2vxh/wAxU8wPgJG3SjFn/M1vvkfCS5Q61xvFYZqbslRSjqSrKwKspG8EHUGJQxBQ3B+H4zqW0B1z56361wAM1T12sNwzNrbWQLsynv6tPuL8pns1pgMBg62LrLSoo1Wq5sAurHvPBRz0A4z6W6BdEP0dg1o76hOeswvZqhAuB9lQAo7r8ZzDDDqyTT9Q7iU9Ukb7HLbS/wAJMazfWb7zW+MsyS4u15jzPvnsx5nzM4kRzJ84lpe6dHcNeZ84jNbeffOICLa/AR3OjtRrLxZfvD5xPSE+sv3h85xXql5CKaI5Dyk7nR0D6Q+iNLaWFyCpTStTJai7MoFzoyMfqtYa8CAeFj87bQ2PXw9U06tJlZd4tcHtDLcMO0EidKWmOQ8pJ+dO+S5NTHTCdHukmJwbE0r5Wtnp1KZem9t2ZDxF94se2bKhjtpbcIoepQw4I6xghpUgBqM2Y5qh5IDbdu3gjPw/P50jrR2Xq5ntzo7Xw2IqUaqHOhsSoLKeKlWGhBBBHfIcGa1O9kcA6H1T+InUTUtGix/PjHY6sL0X6LVMbiloqDTB9apUqaZKYIzNc2ueQ4m0+mtnpRo0kpU2QJTVUUZ10VRYcd+k4+FuI4IImSXHbtSuDuKnuIMeEnEgo5SRWI3E+Bl7J0dq6s8vdPZDyPlOKriG19ZvMxy4p7e2+76zfOOydHZ7TwvONDHVP9Sp99vnHDa1b/Wq/wAx/nHY6M39MfQZsLimxNNT6PiGLXA0p1W1dDyBN2HeRwmCwOLam6ujFWUhlYbwwNwR4zr2J2lVqo1OpUd0YDMjuzKwuCAVJsdbHwlUdiUD/g0/uL8pOzUxRbP6dYAq9SvgmOJdcrMjDq2sB7AY3pbgbAG3um6+i/ZNWtUqbSxC5OsQUsMmoCUb3LKDwNgAePrniJihsSgCCKNPQ3HqjvmlPTHGAf37fdp/9MvY611aenK16Z4wf41+9EP/ACx46eYsftqe+mv4Wl7RnpXUok5j/wCIWL50/wCWPnPR2h0r/9k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data:image/jpeg;base64,/9j/4AAQSkZJRgABAQAAAQABAAD/2wCEAAkGBhQSEBQUEhQVFBUVFxQUFRcVFBUVFBUUFxcVFRQVFRQXHCYgFxkjGRQUHy8gJCcpLCwsFR4xNTAqNSYrLCkBCQoKDgwOGg8PGikcHB0pLCkpLCkpKSwsKSwpKS0pKSkpKSksLCwpKSopKSwsLCksKSkpLCkpLCksLCwpLCwsLv/AABEIAK4BIgMBIgACEQEDEQH/xAAcAAABBQEBAQAAAAAAAAAAAAAEAQIDBQYHAAj/xABKEAACAQIDBAYGBgcFBgcAAAABAgADEQQSIQUxQVEGE2FxgZEUIjKhsdEHUmKSwfAVI0JygpPhFjNDRFNVg6LC0vEXJGNzhJSz/8QAGgEBAQEBAQEBAAAAAAAAAAAAAAECAwQFBv/EAC0RAQEAAgICAQMCAwkAAAAAAAABAhEDEiExBEFR8CJhBRSxEzJScYGR0eHx/9oADAMBAAIRAxEAPwA3q57q4SKUXq59B5A3Vz3Vwrqp7q4A3VwlPZ0G6L1clopvmclgdaUVqMKSjFVNd0zVC0wbWhaAlZK2Gtw84oawmL5angMtMg6wmkTG1Dcdskwg1ks2sp+e0kZ/VvFxtC1iOOnjGoRlykeJ+E5XHxtvt50ArwNqkPxKcBBepk01sOWnjJjRnuqlRAyxhpwkUrx4owBVpwilhoWmGk9OlaRVbWwsFfDS5dLyFsPAqDQkRpy1qYeQvhrSivFOOFOGLh4vUQA1SPCQpaEl9GkUIotHgwj0aeNCBGFihIQtGOFKQDZI10hzJpB2pxFC5J6T9QZ6VE/VwnDbNZxcbufbCMPs8uNJcYKjkQAzvnyanhwxw37Vo2Hfs/GB19mMrWmlZ1I1iCiGOgnKctnt1vHGU9HNrxBTmtr4AZTYDXslO2zjmt5nhO2HJ2cssevlWhIZh8E54WHM/KWWHwSr2nmZJUrhd5nTX3ee8n+EP+jgfaJPujxgE+qJE+0OQ85E+Nc8beEniGs77oz0NPqjyjEwK57gAAAbuJggxDfWMdTxLcTM5+ZqN8eNxu7XsY3PX8IOlyDJKpzGSYewuDxmdajrvdAumsYaMOrULGR9XFkpLoIaMUUYWacfSSZuKzIF1Vo+nS0hFSnYxRunN0QBZ6K4jQY0rzCeyxS0QtIGMsialeTAXkipAEXDxfR4YqSUU4UAlCSmhChRkq0xIBEw0jfDy3VAZG1ASbVWejyahhrb4YKccKcgAfC3MFahL1aYg9ShEorOpiw3qJ6ULh6pU6Sz6247ZVrvk6VdZvObrGPoVk4Q/BJ2QOi9zLFKgVbznrfhvevJcRWCjd3CV5JY8yYrMWPMn82EtcFhAoudWPu7BPT44p+7xXtz5anpRYvOvAjhe3GAlJtGpgixAMym1FSkxUG7X3DgOFzwl487ndN5zHhx3bqBurjWIG8j89gg1TEE8bDkNBPU8Ox3D8BPXOGTzlXzsvmXK648d/n2TGuvb5fOOp1QTYX8v6xq7OY8R74RS2aUNyQdCOMzlOKTxfLWGfyblNzwQU4uSFUktFqpPL286fR6+NhCs9kk/VxMk0yhyRjLCskgrtaStQOxiKYlrx4ScnUxjIzJSsTLKGZZ7JJ0WOKSCJKcmFOLSWTBZlUGSPCyQrFAgNURBHERQsmlKhtHFo289JoPEcFjFkimRS5Z7qo9VkyrADyRIUZ6DSu6uximnrJrRl52rnD6ZhT1L27IPSGsIpJcgc/yZrjxn96/Rx58r4wn1GbPw/7R8PnLJYKG4boLtjaXVU9D67aL2c28PlOXnkz1Pq6/p4ePd9RBt7b2QmnTPrftN9XsHb8JnKNBnOmvEk8O0mPwODatUCrvOpJ4Dix/PGamrs5URUXQDfzJ5me+5Y/HnWe6+Rhhn8zK55eMZ+a/5qjo4IL2nmfwHCT5YZXw4XW9hvJP50me2j0rRbrRXOfrNovgN59054TPmv6fL1cvJw/Ex/VZj/WrbLHhSZh8Rtiq+9yByByj3SIU6h3Cob66Bjftns/kbrzlI+Vf41jv9GFv5/q6ABGsYlNMoA5ADyER2nyK/ST08NZ4rIVxAj0rXmpdJZs/LIamFuYTTk60509ufoGmEAkNWlC6tXlB2MzW4DKT2WSsIlpFIBHZZ5Y4SKYokwkdp7rQCFJ1a5A5hbXPhceYkU8iPtpEUSQSBmW8QiSZZ6BARHLFaIIU8CPUTyiPEglQR8gDSRXmVL1USOzRYAOeMMiDR6Gdq5yCaYhmBGt4JTbSFUWsJq2Tj04zG3l3fSxVL6zI7YxfWVWPAeqvcOPibmaHFY3LSY8Qpt37hMrhqd3UHdfXuGp+E6/Exk3nfo8n8QzuVx4p9f8AyNHsBVpJro72JPZ+yPzzlhjKwy5iRYAkm+4DU3mfbEaym6R7UOUUwd+rW5cB+PgJjDjy5+X/ADd+flw+H8ff29fvQ23+kTYg5V0pDcOLfab5RmythmpZnJVD95u6+4dpjdjbOznMw9Ubh9Y/ITRz6HNzzhn9lxePz+r4nw/hZfMy/mPk+ZfU+/8A19p+UzBbLpIB1aLfmdW8zrDqdMmVNOoRu0hlLHm2s+Vl2yu7dv0mGGOE1jNT9k1ZIG7DWLVx9xrbX82nkwDnVrUxzfS/cu8+NpNabBMsfSU30lkuEpLvYsf3QPINe/kYQ9LSwDe5R42yy7QCgN/z8IR1DkaDy1+EUYFzyUcAKje+0R9lE+09+wXMbNIxsyof2fwjv0PU42HiJJ+jFt7I8hf4RowlNNerF/3fxYiTsGjYbfWXzinYZH7SyNqtEH2E1+yp8zrG1K9NFLnJSRRmZjlUAcSxNrCN0SHZIG9x5GMr0KVNc1SrlHNsqL95jacw6VfTFYmngALag1nXf206Z+LeU5vj9r1K7561V6rc3YnyvuHdJtXfcR0u2ah9bFof3Tn96KRA16Y7MzmoMU1yAn93UIVQSSB6nEm57hynBSwkuGqWLL3MPz3SbV9BYXpTs9/YxtIf+5en73tLijQzrmpslVedN1ce6fNauAfZHw074Thsd1bBqT1KLc0Yj3g398bR9ENcGx074hnK9j/SljaItWyYykN+cWqAdjgX8803GwOnOCxtglQ4eqf8OsQFJ5JU3H49kbFwYkkxGHZD6wt8D3GQ5pRMrx2aD5ooeNKJvFzQcVI4PJoTZ56R5okAMmPSNVZMtKdKy8CZKlQi8RTYxXItMqhxFfOhUm17fG8CWnlN7305W/GStpB6jTrjnljOs9Vwz4cMspnZ5h+eZnF1c9RjzNh8BL41IGNnpcHXQg7+XfPV8Xlx4rbk+f8AxP4vL8nHHHDWpd38/wB1phKYRFUcB7+J85OGgXXcfOBYXpAlWsaVJlJX26jOqUk5AFiDUPYunMiePK7u6+pjjMZMZ6i7aqFFybDthNOkxF2/VqeLD1z3IfZ/i1+zF2ZhaerLVWoy73VkcrfgtiVp+FzzJhXXUlNyU/edsx82IAmLWkVJsv8Ac02J+udWP8bWsOwWk6UX3sQp7Ls3i3/eQ4npBRAv1qWHBWDHyWVdHpB118gOUaXKsx3X0BAG4jcDvhmrzrQo0ue6w8yJGMV2KPG5lbUxyIuZhVbd/hVHI/hVT7hAa23AwIWniT/8XE2//OPBqrdtqgnVz2AafCEUGD/WPfM56eQPVoYk9gwuIHv6uWmDxtTIP1VVeJDU2B8mg8rM1su+3i27zvIf0imug7gMxPdeV3pNSofYZRzay37bbzExuKpYSk9aswVVFyx9yqOJJ0A5yLo/a+1KeHpNXxBFNF14E34AAe0x5D+s4f0x6dVtoMd6YdT6lMbr62aoR7TaHsHDiTB0y6YVdoVs7XWipIpU76KObc3PE+A0hHQvA9ZWr02H6tqdm3bzlK2B47+6T216ZcLziI9mF1uOzj4zqA6A4O1itbvFYX96WlD0p6CLhqXXUapencBlcAVELaA3XR1vpewIuNOMtlgg2RgsHWsAGDcVZzf+Ei2b86Sgx1Hq6xHJmXyOnuMWggs1t+Ukd41iYi7LmYkte5JNyeGp8BIzJqtF0YwtKojB0DMrbze+U7uPYZa18FhU9taS/vED4mZXYm1OpdjwZbbr8raXHbI8XWapVZ9+Y33cOAtrppEZyxu2srbJo1aZNHICNxU6E/VYj8jSY3E0yrsOVyR42bTs5d8tNj7RalmAUnNbQKCbi/A98btJyzrVyEagNcAXB9XcO8eULjuVe9F/pMxOEAUn0ihxpVTew/8ATfUr3ajsnXth4uhj8OK+FJUEkMj71ce0pOtju5g3E+cuoyuRYlTqCATbstOzfQ7RZMC7EEZ6zsARbQKi/EGR0aWvTZDZgQe38OcjzzR9YtQZagBHb+B4GVO0tkZAXQ3XiD7S9/MSymggMcGg6vJLzQlzT0jzT0AhWnnqWg3W2kVSvNInarGGtBGrRnWyoMapIKkbSuxsoJJ4CGLsipmAcZRvOoNge7ugVhUk6C5lngejrvq91Hdr8pY0Gp0vYFzzI18zuklPawN8zAeIvJcvsSHDopQZctVVqDkyhh79D5GM/slgE/ytH+Wp91pFV26oB1PZYHXxtpKyr0gHDTwPxMzq1V9h9nYan/d0KSfuoq+4WktSsv2PugzLjbJb9oCSrtAfW89Y6m2hGJ7T7h8IpxPafOZ59uADfu7IPR22aptTtpclnYKLDfYe01uweMaNtO2Nt/3kTbVA7ZjMT0lojQ4rMeVCn5+s4+E9sDH08Q761lRdS1Qiw9Ut7HgTe0aGqbat9wv8P6xhqlt/9IB6RR0yNWqMdygrTJ530uo5k2huEUhQGNzre1+egudTYaXO+0xMplNxq43HxTpy36SdmbQxWJFOnQqNQQKUyAlWYj1mY/WButuAHab9VLSGpilG9h5iVHBR9HGPtc0cg+06D3FoPRrVMHVYEhnOUEL3C1jx0PCdwx2NpkWLj4zLPsXBGutVwzNTYMtswFwQy3FwDYyeg3DdEdoOAWNKncA2Z9RfgQqnWGj6MqlRCtbFaG11SmSNDfezDiOUvG6XINysfECQv0x5U/Nv6QKuj9EGHG+tVPDRUX4gwmn9E2BAseuYdrqPgkmbpbUO5VHgfnB8V0jxJU9UAzcBoNOeu+AXR+jXZ6EEUSeGtWp4biPyYcnQjBD/AC6nvao3xaUeH2riiv631TfQK63sLHVVJIhYr1DvLHxMC5Xozg1/y1HxQH4yRdl4Vf8ABoD/AHdL5SlVGO+TJQMguAMMNAtEHsRAe8WEnp7RQaX3chpMH6ERiQxw9Y1Cx9YVgKYvpe5Um1tfzaaqlSFxpa43XvbsvYX377Qq2XaI5nykg2umZUqA2qnqg1hlDNewbXS+4HnaAZbDTfPVqAqIUb9oW007mU8CCLjkRIsV9ZCjsp3qSPKItSEbXVvUdvaZcrngXT1Sw7xlPjK/NOs8sC889A88WNCdiZE6me9InhVJ4TQhdTIiYdm7IvUA8I2mmfx3Sr0Wqi6evmzfWsBplFxfXU8d0uP0yrC7srnfrqFHIA+zMVidopiajJWo0qqKzim1mVwlzb1lIzc9RxkW3diU8UqglqbJezJY6HgwNrjTnG9q3DbUp/Y8hKvaHSs07JSCZjc6kKLDxGY2BNrjdOdVPo7qfsYgH94OvwJhOF6IVwoV2VsvsMlRgbHUg5hu1PmZnf7DYYPbz1S4coMhYEqRYWIHrakA6g7/AC4yja1Jd9Wn/MX5zJYnojXamKSVEpoTd7l2Zj4SDD/Rgv8AiV2P7qAe9iZrd+yabOr0pw4316Q/jX8DJqW1FZOsRsyHcw3Hu5zN4P6P8IhBIdz9p9D4KBNNTUAWAAA0AGgA5SzYzWN24ar65hT0KqL3YX9o878OGssKWCQMtVXAqI4ZAMzEFSBqVQ6EC+jcbS2Sgq+yqjuAEed2/wDPjKM5Ww9Vqtd1ollqMSqm1MKS+bMCfZO+xG8Nr2G7P2ZiyioxVFXMoJYM+Rjme9hrcgercDTfvvc078WJ78o9wAh1CtaYqwmBwzU1sNObWuzdrf007oclM/tOT3HT3SD0uZ/ph0mGFoFhq7HKi8GY8xyA1J37hxmPSrvaG3MPQF6jIBzdgoPcTv8ACB4PpNha5tTamx+w4J+7vnC9oYh69Q1Kzs7niTu7ANwHYIG1NkIdCdNQQbEHmCJnY+gcVsxH1BOvJmUeQIgKbHVSQNALe+5O/tvM30B6ZHEKadU/rFG/667s3eNx7xNea2p8PxgQjZgkqbPUT3XxOvlE64VRI8VsylUFnW9tx4i++xjRXi+kQPYPZlKip6tQDqSbDMey9t2m6WBqCVz19D3GOFeAcKscK0B66eFeBZ0655yVavreHxP9JVpXgm1OkCYem1So2VRx3nkABxJN7CBraTgxxJ5ePOcSrfTCc/q0CV5tVs5HcFIHmZ0Hob04pYxNGOmjKxs6nhfmvbJVanaDZqVuTXHiLH8JVikIdWIsfGVoeaxSpepEWR9dPTSDhsJuceuyHl/li5ZWdqQbLblK/pMjUcHWdbBspVSTYAt6t79gJPhNZaYv6WcXkwAH16qLbwb/AL+Eysrl2AqZRcQ9MWRxlA7HKLMR3SlPSZgSNdDbhJtt0BMeZIu0TOejpS/2v+GO/tS/b/wx2HRl2mZINpTmZ6VP9rzEaek9Tt++ZeyadRGPkuFxwLEdl/z5zkj9IKh/qSYf0a28wxKZrWa6+e73x3NOqtVvxlXtTMMmWrVXM1jZuFtdLRBjJTdJdqFFQrvJIB4C+lz4S2ppZ4EsHpnrK5uxBDk5SFBzb5oVxEyOw616gJfN6rNutxy6jMSL3O+34y/62TarA4icw6ebUNXFlb+rRAUfvt6zn4D+Gb41pzDZ6+kY5L/4te57i9/gJmjUdA9h0KlZ6dTWoiqzdhO9AeFgRcjW9+AlNVwgxD1VRfXpsw+16pa+c8V9U93x0Y2FiMJXqVkTMgJIdNS+djbMu8NqLg89LiGdHqWGw3Xuzh6lV2ztYgDMc3VqDqfa8eEmlc02Nijh8ZTYXAzAH91jlYHu18p10Yrt4D8ZyjpVh8mIbKCATmF9DY6/EGdEp1tB3CBZ+k9s96TK7rYvXSosPSe2e9J7ZX9dF62AecT2zyYrQdwlea0albQdwgWoxkcMXKoVo5a8C4XE6XnNOnG02r4oUVuVpWUAftVDa+nPUL585tziJz/ZGCqVziqye0oZr/V6xjmYdoTN8eEURV+itUUg7KMp3Wvv5BrZSdDxt2wHYG02weLRwTa9mG66k2YEc/xE2GL20f0Xh6Y9ZxVQWGpZSH3eYmf6Z7DagUZhYsA3ceR7bWv3SK7D+lLqDf8ArCKLkqDzExmy9oXw9Iki+RL/AHROqbM2KBQpX35EJ7yoP4y43VKz+UxZqv0UvKem+zKyizwnoY09Oe/TMR6Ph1Ol6jEHkVVd/nOhzPdNOiA2hRVDUNNkLMhyhhcrazDQ23bjfSSrPbiaYJerN6iFiNAGWw7zeZmt0Xe5syan6y/ObPa30R7RpB2VKVVUVmzU3uSACSFptZi2m4DzmB2jhq1JgK1OrSJFwHRkuN1wHA0mduggdGqn1k++vzi/2cqfWp/fX5ynaseZ8TGgk8zILr+zb/6lP76/OOXo2eNWl94SkYEbwR33Elw+FqPfIjvbflVmt32jwLlejo416Q8f6QnCbBoqylsSuhB9Xfp4Sj/ReI/0a38t/lPLszEcKVb+W/yjcPLplHamFsL1S3dlH4yTE4rC1QAVJA+0Be/PnunMkw2JG5Kw7kf5QqlhMcfZp4k91Kof+WXsadDomkotSQIOOpJPeTJOuJ4jymJw+w9rH2cPjD/uag+IljS6ObZyZhh8Ra19VXNvt7B9a/Za9td2sdjTR16jBGIK6Kx3HgCec570bxWTE0Gtchxpe1ydAL9pMO2zjtoYYBMSrUjUQkB6aglDdSRy4jnM/hqpFiDYqQQeRG4+dpmjpnR3pDVx9R0pjKaY6xApJJYXy2LAAHfv37pBjui5r9XiKTq2WqQ9NdPVD/3oHBzrmXuIvrLfZFSimHGKwy5evJerbdTqLq9EW9kAkkDkwO60rOg2yMQtLraylKDl2LtplVRmLsDuW2YX7BKjO9OsODjAu71KV7czmPwYTV1MGw3N2eyT8JgOkG3+txlStb2nzKDwQWCA9uVRfxlivT+qd1EHjoWP4QrVeh1eBP8AKaL6BX5n+U0yq/SG/GkL/vGXmA2pj61NalLAV6iNqrKjlWFyNDbXUHygG+gV+Z/lN8p70Cvzb+S3yiL+lP8AZ2I+6Y4Daf8As7EeRjYT9H1ubfyj8og2fV+s/wDLPyj8m0/9nYjyhGF2btOpf/yFVbC/rtTpg9gLsNYAn6Pq/Wf7h+UcuAfiz+QHxIlguwtqH/It/wDYw/8A1yo2picZh2y1sBiBfcVHWKeOjpcHfzhDsdRyUajFiSEcjXdZTaZ3ob0oXBo+ZWPWOoDC1lsOI8fdIdodNFenUTq3BZWXUjQnTWQdDtnUsVWNCsSob9YpXeWpgsU/iQuO8CUbPaG0zRJxAp5G0dh1YP6sKCvVi3qmzXY3Fhbkb0fS3aDYrBrXKhRnsPrbmBvw4S+x3ScJjaNNUTKKRUgqDoxKgG/2QR3EjcZI3R+niGwOBGZEq1KjtlIzLRpo5YgkHiSASOEog2Bgi/UUgNX6tPOwJ+Jndi2gHAbuyZrYvQPDYaotVeseooIU1HuFuCpIRQFvYkbuM0UkiWnZ56NnpU2knpyj+3+M/wBRf5afKMbp7jP9UDup0/lJ3jXSutz04+enGN/1z9yn/wBMjPTjGH/MP4BB+Ed4dK7LMV9KnQY7Swg6u3pFG70rm2cG2ekSd17Ag81HMzHf2vxh/wAxU8wPgJG3SjFn/M1vvkfCS5Q61xvFYZqbslRSjqSrKwKspG8EHUGJQxBQ3B+H4zqW0B1z56361wAM1T12sNwzNrbWQLsynv6tPuL8pns1pgMBg62LrLSoo1Wq5sAurHvPBRz0A4z6W6BdEP0dg1o76hOeswvZqhAuB9lQAo7r8ZzDDDqyTT9Q7iU9Ukb7HLbS/wAJMazfWb7zW+MsyS4u15jzPvnsx5nzM4kRzJ84lpe6dHcNeZ84jNbeffOICLa/AR3OjtRrLxZfvD5xPSE+sv3h85xXql5CKaI5Dyk7nR0D6Q+iNLaWFyCpTStTJai7MoFzoyMfqtYa8CAeFj87bQ2PXw9U06tJlZd4tcHtDLcMO0EidKWmOQ8pJ+dO+S5NTHTCdHukmJwbE0r5Wtnp1KZem9t2ZDxF94se2bKhjtpbcIoepQw4I6xghpUgBqM2Y5qh5IDbdu3gjPw/P50jrR2Xq5ntzo7Xw2IqUaqHOhsSoLKeKlWGhBBBHfIcGa1O9kcA6H1T+InUTUtGix/PjHY6sL0X6LVMbiloqDTB9apUqaZKYIzNc2ueQ4m0+mtnpRo0kpU2QJTVUUZ10VRYcd+k4+FuI4IImSXHbtSuDuKnuIMeEnEgo5SRWI3E+Bl7J0dq6s8vdPZDyPlOKriG19ZvMxy4p7e2+76zfOOydHZ7TwvONDHVP9Sp99vnHDa1b/Wq/wAx/nHY6M39MfQZsLimxNNT6PiGLXA0p1W1dDyBN2HeRwmCwOLam6ujFWUhlYbwwNwR4zr2J2lVqo1OpUd0YDMjuzKwuCAVJsdbHwlUdiUD/g0/uL8pOzUxRbP6dYAq9SvgmOJdcrMjDq2sB7AY3pbgbAG3um6+i/ZNWtUqbSxC5OsQUsMmoCUb3LKDwNgAePrniJihsSgCCKNPQ3HqjvmlPTHGAf37fdp/9MvY611aenK16Z4wf41+9EP/ACx46eYsftqe+mv4Wl7RnpXUok5j/wCIWL50/wCWPnPR2h0r/9k=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68" y="5017370"/>
            <a:ext cx="1903562" cy="114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AutoShape 7" descr="data:image/jpeg;base64,/9j/4AAQSkZJRgABAQAAAQABAAD/2wCEAAkGBxQTEhQUEhQWFBQVGBUVFRcWFxkVGhUVFhgWFhUUFxYYHCggGRwlHBQXITEiJSkrLy4uFyAzODMsNygtLisBCgoKDQwMFBAPFCwZFBwrKzcsKywwKysvNysrMisrKywsLCsrKzcsNysrKysrKysrNysrKywrKysrKysrKysrK//AABEIAKgBLAMBIgACEQEDEQH/xAAcAAEAAQUBAQAAAAAAAAAAAAAAAwIEBQYHAQj/xABIEAABAwEFBAUICAMECwAAAAABAAIRAwQFEiExBkFRcRMiMmGBB0JSkZKhsdEWIzNicsHh8BQVgkOywvEkNFNUc4OTorPS4v/EABgBAQEAAwAAAAAAAAAAAAAAAAABAgME/8QAHBEBAAICAwEAAAAAAAAAAAAAAAERIUEDElEC/9oADAMBAAIRAxEAPwDuKIiAiIgIiICIiAiIgIis7ze7DhZOJ2UjzRvPNBq21e01VtQU7KQMH2jiA6Xeg2cst548isMNqLd6TfYb8lsAuU+iVWLlPooNeG1Fu9JvsN+S9G1Fu9JvsN+S2IXIfRVX8lPooNc+k9u9JvsN+Sq+lNt+57K2D+T/AHSvf5MfRKDAfSu28Kfsn5qh21Vt+4OTPmtiNzn0SvP5KfRQa39KLd6TfYb8l4dqbd6TfYb8lshuY+iVQblPon1INbO1Vv8ASb7DfkqTtXb/AEm+w35LZDch9Eqk3GfRQa59Lrfl1mag5sGfcV0S5b0baKQe3I6OadWO3g/kd4Wtm4jwVzdthfQfibocnNntD5jig2pFSx0gEaHNVICIiAiIgIiICIiAiIgIiICIiAiIgIiICIiArK3ajkVeqxvDUcigwAtFs6St9VSNMQKMnCXdV2bjiO/AIgRnroMtZnuLGl4DXlrS8AyA6BiAO8AzmrW23hTogOquDGnKTMTzGix79oaLnfV2ikRA3k68gg2Au4K2qVa3mspnTWo5vPIUz++CxgvppH21GRE9uDlnHDOOOSkF8Bzeo+njIEQXOE5Y8sIMawgyNsd1TijsukTlukSVBZmtbJBbDNTjJwiM8Q0bv8F7a6xgFomWuIBB+7qNd+ixd82epWslqoMDQ91KowEFxJc5rgAThG/LXRBJdm0D7S3pKDAKRnA6oSOkE9prRmAd0qq59oxXq1aDmmlXpAFzSZlpkCow7x8JGq4a++LY5tMWW1FgYxralF9RlF1CpTAY9pxRiaS2RnvIOi23ydmpXvBtUVv4j+Hsxp163mvq1HFwpNIAkAb4zwTvCDqVCq4PwueXZHUszIiTAAJ17ogLk21XlNttC1WqlTdRDaNY02tdTlxbuM48z4LqllqFzyThMYoIxEidxloAOsieC4Dtxd9R1vtrm0nu+veWuAGGMpknX3bkHTxa73OlosfjQf8A+ytq153robTY53RTqjXLODyVA2ws4aPqrTMD+z/++9U/TOzA50bTI1+oJjTcCuiuL1rv7axd/lKtxtFKk59Ig16dJwDc4NXA6JfOk5xw8e1uK+arqs7zbKL+hqAG1U3YjSIABrA5unLKNy+knFc8tjNWP7Nn4R8FMorKOo38I+ClQEREBERAREQEREBERAREQEREBERAREQEREBWF5at8VfrHXocxyQYe+LrZaaRpVCQDmCNxC1+h5P6LNKzvUtpLv3lmheg136EM/27vUru79lGUnh3TOMboWVLjx9Q+atrbbKdJpfVeGtGpc6B3d0ygubY8iCwAuAIAJjNxaBKxl0WGpTfLqofTAw0wAdCJzyhogA6wTHDPB2/bZrThosDfvVZYSOLaLGmofFrQeK1+3ba1c5qVTw6NlKi05GPtOkdrG4b0Gx7QbEWS1VTVfRaXuyceswk6SYIk95Wbuq6qVnoOoUWik3Cew05FwjFl2j71yW37aVSRh6cARranyeM4WAaqSj5Q3CMRtTDAnBWp1RIPCrS4d44d6o6vc9mq03PdXqteTDWgSAADG/vyAGknWcpq9zWZ7nOdQpOc4y5xptJceJMZ6Bc6u3ym6YqjHcRVY6gQP8AiNL6Z8cK3C69qKFUtB+qe/sh8AP1PUqNJZU39klQWe1VhbQYw2Ww0KrutI/hy+IEtAwRhl2896tdn5qEmvdtOmepmKBaSXF+IdcbgGZzvPATuAd3n4/FMR/eXD9UGGpXbQADjZKbSHgtDacRvDshr1fgFnSVGHfvwn45L1pkcO4kT7ig2Kz9lvIfBSKKzGWN5D4KVAREQEREBERAREQEREBERAREQEREBERAREQFjL31byWTWLvnVqDHyvCV4sVtBews9MuMYjOGdBGZe6PNA9eQGZCCLaHaFtnECHVCMhMBs5AvIkgE5AAEuOQGsag6hVrO6Su907vNcAdcIBigM4hsviMTzusrPaC93SVM3SXCczJyxu++Rllk0dUZa3VovANEk+CC3q0Gsya0Ad2/vPE95WEvETJGYGpAmJ48FVeF5FxgGO4fmd6s6deARjgRJ/Tv3K0j36N2p7OkZQqOYTAcGFwOcGIGk79FhK9gqAuHRu6pIdkTBGUZLK0b1rFr2ivVDYMAVHAROhDSBHdorGwV3OfhL2iQYLxIECYnUTEKjEPbCksdufSnAeq7tMcA5j/xMOR5696vLRVGfVaeJIz55Zj9Fa1bMIlh/p3j5oOibG7dmRTficMvqyS94G80nuOKoBr0bpeM8Jfk0dOslrbUY17HBzXCWuBkEcQQvmMZaZcso5Hcuj7AbW4SW1DxdUGkjfXaNzhq8DUdfUOmDrNV2W8ZtBjWC4Ax4KxoXhSfgLHVeuWlmLCGu6zMTCA4uyBOuRIOZ33TxibkdYIOuhBHwVtZrrwlpxNyw6Uw2Q0tIEg5dkepRW62XsN5BSqKzdhvIKVAREQEREBERAREQEREBERAREQEREBERAREQFjL483xWTWNvjzfFBjCVyPbK+elrwDLQGu5N1pN8QelP42A9hdK2htAZQfJgEEE6Q2CahB4hgcRyXDK9cvc6o7tPcXu7i4zA7hoO4BBlBbYEncrKpay4yT8lYV6+79/v9UpkGZMAeMngFYRcVLRlkBw7896tXV9ctcgj3dXx1PLRW9Z8/vLwVElnPazjIq0D4PuV7Z6UjtRPcrKo3MoKcWefIqprYkeOfdw/VUOapKmf707kFLqBcC5o7Obo3CQJ5SR61RZbQ6m9r2GHtIc08COPEd29T2W0ljwYkaEbiCILSO8SF5b7MGPIGbTDmHix2bfl4IO2bBXsK1BoGQwh1Mei2S11Gd/RvBaPudGTm5bY1cY8lt4YKrqfAiq38LiyjWHjNF//IXaGLEbJZuw3kFIo7P2W8gpEUREQEREBERAREQEREBERAREQEREBERAREQFjb483xWSWNvjzfFBzrynWzBZXAauaQP6nMpnzTHVqOGo11nJcdY9dY8rB/0Y82f32+6Y9y5Iw6KwDhoeJPqClA17v0leWp0xG8Ej98MlWaoBJ1lo9ZAn3qojqsJIAzzPGN06/vJeOhve74Lw1Pfn/kprBYX1XAMAk8SAPWUGx+Tq1UqdpJtGDA5jmnGARJHVMEHORqtWvGlhe4DMSYOsiV0y6vJ1bX0+1QDTn23k+tohYK/vJ3bqEuNMVBr9W4PPs9r3Ko0VryrgNEEEZy2PUqhTDXEOBBGoI0PAjUK+u2xmq50R1W1Kkk6im2S1vExu7lFSOotp3YajmzUrVzTad7WsBJI8WkeKsLQcVCm7IljnUyRPBr25n8TvUsvfbQbrsUZ/X2j5/ksVZqP+iVXEQBXYGZ6nozj6vLAZ7+5Bc7H1cNsoyYDy6kc4EVWOp55je4HwX0Dd1XHTY70mtPrEr522eMWuyx/vFn/8rF9B3F9hT/CPgpI2+z9lvIKRR2bsN5BSKKIiICIiAiIgIiICIiAiIgIiICIiAiIgIiICx17+b4rIrH3qOz4oObeVOyl1jeR5sHwa9j3f9rT/AJwuNBfRd+2EVqNSm4SHNII4gggj1FfO1ag5jnMf2mOcx27NpIPhkrCIHyHHh+R5dykY8HU94y93JUV5y9SilUX7RlEgxnuzGkA679FkbqqQQ6cuIzLYg5jkCOGeqwlOos3c1NlR4ir0NSQRiyBOZ1OW4ZHeUSXYtm7zrENmrSeB0bJDbQ05Pc3rBhwDJ0z3iTACj2svNzqQbUewiAMDabgXEsbALqpxdqrTMgE8dVZ3JZLfRYD0tnFM543jABGGGwDhnqTIHnOzlWG0T3vaTarystJgxQygXVahERhEkkT3Ru4BXaac5vWqXugnEcxL8i0A5Fx1GWUHTRWtVzwGnpOq0O6Prbs8UN1BMb0t9op4i2iCWSes/tO7z8ljnunVFht1lpC0XNVa2OkstY1YmJYWkOjwe72Vrjf9XaTBdUqOdO/DTa2mBynErCkXl2CmXdcgYQT1u4rJXi4Yg1pltNoptPEN1d4mT4qKn2Zp4rXZ+6o1/wD0vrTE9zP8tV9B3ZRw02N4NA9QXGvJjdpq2ov82m3h5zzx/C1wP4wu3UmqSNgs3YbyCkUdn7LeQUiiiIiAiIgIiICIiAiIgIiICIiAiIgIiICIiArG8xp4q+VneI08UGJqNXH/ACpbPmlWFpYOpUgP7njIOPMQObRxXZHtWPvW72V6b6VQS1wIIQfOBaoasTEesys/tNs/UsdUsfJYfs37nDgeDhw8eWHeyVki2iFXTqxqvHsIV7dVIOcA4AjvQXtktYwwHAaZHqiIzk4pJkn9NFYW6tiMkg8l1a5th7BVYDUokmN1So3+64LDbV7OWWg2KNINji5zz63ErHtleuLc1Ll4FNam9bJUtpcVUe2GoWkuETBaDvbORLeBiRPeVVHDkAN53AKqF0Dyd7JFzm2mu2GjOk0jU+mR8PWg23yf3D/DWduIfWP67/xEDLwAA8FuFMKCk1XTAoMzZ+y3kFIo6HZbyCkRRERAREQEREBERAREQEREBERAREQEREBERAVleTuzrrwJ4cFeqzvLQc0GOLxx/f7BUbwpHFROaEGMvq6adopmnVaHNPrB4g7j3rkO0uxlazEuYDVpbiBLmj7zRrzHqC7a4KCqwEQRKD5yCrpPLTLTBXZL52Ns1clxbgefOb1T4xr4ytUtfk2qD7KsCODxn62wPciMTYdubXSbhaaZH3mT8HBWF57R16/bc3+loHzWVf5P7WDl0RH4yP8ACvaXk+tRPWNNv9Rd7oCVCtRKro0XPcGsaXOOjWiTzgbu/RdBsHk3H9tVLu5vUH5n3hbhdNw0aAimwDjlr3k7zzVRqGyOwcFtW1QSM209QDuLj5x7tOeS6VRpACAqWNUzVBMwKVrgoWqUFBmqHZHIKRR0Oy3kFIiiIiAiIgIiICIiAiIgIiICIiAiIgIiICIiArK8tB4q9VjemjeaDHFUOKqJUbiiKSVG5VlRlBQ4KMtUjlQUVQWrzAq0QeBqrCpVQG/cNfGfkgkaq2qBwJ0OH1H4qkdJi83DxkzG/KPzRF60qUFWtJpGri7uOER3ZAKplXrubuDWn2i8f4Qg2Sz9lvIfBSKOzdhvIfBSIoiIgIiICIiAiIgIiICIiAiIgIiICIiAiIgKxvXRvMoiDFuKjJRERQSqCV4iKpJVBKIg8JXkoiD2VI3snmPzREHgKrBRERWCqaZ+sd+FnxqLxEG0WXsN5D4KVERRERAREQEREBERAREQf//Z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809" y="1656624"/>
            <a:ext cx="2417480" cy="135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222" y="3199558"/>
            <a:ext cx="2057400" cy="13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 descr="http://qzprod.files.wordpress.com/2013/07/egg-minder-2.jpg?w=691&amp;h=39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920756"/>
            <a:ext cx="2120655" cy="121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s://encrypted-tbn2.gstatic.com/images?q=tbn:ANd9GcQlsDoGznXR7hwE7_0xzNQ1I5w3pSYMhK_pO4mncpwKS3vP2uGTJ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84" y="3135539"/>
            <a:ext cx="1209181" cy="139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17" descr="data:image/jpeg;base64,/9j/4AAQSkZJRgABAQAAAQABAAD/2wCEAAkGBhQSERUUExQVFRUWFxUXGBgYGBcYFBcXFxcVFxcXFhcYHCYeFxwjGRUUHy8gIycpLCwsFR4xNTAqNSYrLCkBCQoKDgwOGg8PGiokHyQsLCwsLCwsLCksLCwsLCwpLCksLCwsLCkpLCwsKSkpLCkpLCksLCksLCwpKSwpKSwsLP/AABEIAMIBAwMBIgACEQEDEQH/xAAcAAABBQEBAQAAAAAAAAAAAAAFAAIDBAYBBwj/xABHEAABAwEFBAYHBQUGBgMAAAABAAIRAwQFEiExQVFhkQYTInGBoQcyUrHB0fAUFSNC4WJykqLSFhdDU8LxJFSCg5OyMzRj/8QAGgEAAwEBAQEAAAAAAAAAAAAAAAECAwQFBv/EACkRAAICAQMEAAYDAQAAAAAAAAABAhEDEiExBBNBURQiMnGh8FJhgcH/2gAMAwEAAhEDEQA/APZEl1cW5wiVK13mAcIEka7gpLVVOjdd+79VUp3eBqZQlZWy5Iatucdw8Pmq9GkA4vAAedXAAOPiM0UFNg3JfaqY/MFeyFqZTdVdvPMpmI7zzRAWyn7Q5qRtRp2go2FqYN65w0cR4lPbb6g/MfHP3q8bK07Aoat37iiovwNSY1t9OaO0A7yPy8kVsdrbUbiaZHmDuKzF4AtGab0etvVuJPquyPwK5MsEuDqxybNhC4VSN7smFILwYufSzTUizC6qv3izeufeTN6NL9BaLFXROlVfvFhGqTLyYR6yVOx2i2h94XHSres3PeMj+virAtzPaC6bS2PWRuCZlrb0LawS2pG4EeWSip3Jl2qjjlplHnKOVa+MmfBRYSdF2Ysca+YxyZZeAdQuum2YBzEGSURo1C0Q0kDvT22E7TCf9naNfet9EPSOfuS9lcWx8+seaT7a9ujvIfJSODBuTHVmKXjh/RSyM598VAJ7Lu8R7ilR6UtmHsLeI7Q+BUZLTuVSvdzHaZKHggy1mZpKdZtRuJhBG8fWq5hKy9jfUs78Q7TD6w3jeOIWpoVQ9ocCCD9bdFxZMbg9zphNSGuTJUrlyFnZYzrUl1JAiUqG01cLZ26BTIdetXyBPPL4Feoeagbar7DMokrOXv08p0v/AJKzGH2Rm7kM1m/SVeNSmKdKm4tdVxFzhkcIgQDsknyWGsN1sxRq4655lFtmiiuWbK1+lNhP4dOrU4mGjzz8lSPpEtDvVs7AOLnE+QCC0aUaAclbpl0BPSV8oUpdOLXto0v5/mrln9IFUevZv4H58iPihgpvy2zllHmperJGhmYRQfKzUWD0l0Zh7qlI/wD6NOH+ISOcLY3b0jbUaCHNe06OaZHkvHqtFxkRmO5FOhbOpt1JgMdbAe0eqcTSWkjSZAz70KxOK8HqN7jE1C6B7IRe3MhsbkCp1IB4ErHMi8LCtOvtiVKa6GWO0dqN/vV56UeByW5dsIDyZ4J140MBAG0KG68sUZ5BS3sTDTwPwVElQtnaq9ExI3EhP63iq/Wdp0cD9ckhlsOUzHQOJ9ypionGtKdWHBbZURWiyGoHQdLgOIRa8KhFN0awrijOe4LvHpCGkhuccuayV6ekGjTnHXYDuacTuTZWS6c1nPtJoB5wNAloJAc4txEu3iCMu9ZWldvAfwiENspQXk21o9KlH8vXv7mwP5iFSd6U2f5Vbm3+pZSrZXA4YB8FXqUXCeyMuCi2Vpibqh6VaP5hXZ3tBHk4o3d3pBoVCA2uydzuw7k6F5BVaQYwjzTfs4cQMOuSLYOET6Bo33OvzCt2W+DTdLTkdRs718/2C9bRZj+FUcAPyHtM/hOnhC9auC2/aLMysBEjMbnAwY8VX1fKyKcHZtKvSJ2wBRf2ld7IQ2k4EAxnGqVRsrHtx9GmuQS/tI72UkJxnguo7UfQdyRty5B7yfLj4Dyn4om5yDWx8k9598fBdKMKPKfSL+Jb6bPZpD+Zx+SG3HYptjhGQ63ya5P6YWx7r1e2nGL8KmJ0kgfFyKWcVmOkV7OHOEE/Z3lx2ZmM9yyeSMPqfNmmltbFKyWWIMEgsGm/iiX2KKbRGciUm2CqIBrUtBAFmcdgjbuhWPuurn+O3IAmLINDEa94Wb6rH7/DK0P0R1ahA7LSJJ2eaks+TIa0ztkea4Lsqkhoru1j/wCmwAZgSSdmfknULpqTAtFbPCMrKxoz0z4fBL4rH7/DFofo7QsozkOk6k7VZdUpst1lHVHGDRBfJGTjllEGFA67akA9faczECgyRoZPDPyVW8HVKLqNV1oquipTbhqtY0kEn1Y3RmOPO4dRCUkk+fuJwZ6nbtCsvUdBI4rU2xuqyVvyeVrNCxuhNqwZ3I1XupzzIc5o/Zdr3ghCqFlxsxA5gkHii9C0PMaiAsWqNrst3TYTSxYnF0xGIjLyUl80XVA3BMidsDzICV3y8OkkwB3ZyuWyqWgZkGdncq8EVuCDddbFBa/IZHE2CTGnL3pxu2qDIBJiNRvVw2uoBkSeBiCl9vfGoHgDCnUitLKAp1G+u0tnSYz36JdYpXuq1XBhLXEExhGGAY9bM7lJeV3CkxucuJM9whax3Rm9mOu4zUHei16H8M94Qe5M6iK3s7sDvCtGb5PGr3pl16u3Fzv5aRHwVSpQgOZhMl0ggZR3q+68q1S1WjqzQYKdQsxvplzoc5wDRhBOcHP5ptOjVcYFWxOP7loG/WDAXPPLCLps1UZeSra7EMbcsodPJV6thgPEHtAYcuGiKMo15MPsJyJ1tI0knbloU5zKwAzsUHMHrK4BzI2neDyWfeh/IelgCtdwAeCMzhjLVPZdjWvY6NH0/wD2bKMdTWInDZTBjKtUA/mUZstckfhUHZjIWgCSCDA7PEc0d6H8kGlgW87pYK9VrXzGPswRnOee2FtvRqf+Bez2ajxza0hZu00q5quqizUcbg4Q20MOb9cIiSTJA70a9FltxttLYiHMMd4cPguiM4ydxdkSutzW2OqA3P3H4KZ1pbx5H5KnQGoXcWf6qJSp0aKKaJvtQ4cj8l1QApKdbH20a+1WxtNuJ5gacSToANpQqs9ec2vpjUt1tpU6TopCq0OeNCA4E06W8Zdp+3ZlC9CrFdMeLMZKjwbpPaMVvtLp/wAV0H93L4J9S8bT1Yd1loGskvdhjZAmeaqUqjX2txqOhrqriScwJcTJ4LVXjRZSbPXCoCDIGkbsp1XT0/TY8sLmc3U554mlFX++DNNvuv8A51U/9x/zVi01bQGhxdWGWZNQny1b4qC4ww124zgaCe0RIaYyndntWivrq6TTFbrQWnmdgzIPgqw9NilBuWzJ6jPkxySir/fAFs14tcACKz3RsqOAJmZOemzZEnXJWbVWYxpxU6okAA9YSQYzJzgmc9BpHFVui3VGoW1H9XI7LoykbPrcr/SV1GmMDKpqzGuwzK8qc5LIopKvyfQYumwy6d5JSerf7beP9A1jrEvAIL9cp4GDrsMHwU96NwuDm0+rA/aLs9dTp3J3R00uscKr+rkDC7jOYO6fgrXSB9FgwUqhqTEk75krr4Z4E8uRZVFLY98dVxMB3tB5iVlL4ycjt01MVloO30aR/kagV/hEjqiNum09k/vfAK+K4KztgtMYvBXDaUqtBdB2lb3s9Qls66Zp4vJzhDjtkZDXig9ltkmDz+auB3DJYSWl0bJqW5bZVz1+SWAl3xUDK0aqL7fJy0RCGphOekP2a0Bggc9qF3/a5cwcHfBR07Wht52iag4D4ldBz3bsO9Hs3Eq9e7/V71R6MaEqa+6m3cCfJMPJ8+VLwqi01HUnPaXPeTgJBIxHWNfFSWzpBamOIFeuBOWJ7pjZOcLtwvBLxIDiRnwzlXOk1BjKTR1jXvJnLYIzzXR8Jjli7j5+xg+pms3brb93KFm6R2txA6+sd8HEY7tvNSs6TWkPAfXqBuhJAkDug/HxTuj8OaWhwa6RJ4R85TulNFjAwY2udtI3blHwWLtdza/shrqZvN262LP368jK1PIzn8FpbOwTg46xvy0mrbek9VpHV2gPGudKm0g5Z5s4DPgpbrodYxgY4DLOd+3zQW+aTWV3NaQQCJI0mBMeMrycbjOTTgtj3up6RYcUZqVt/wDVewTHSCoKeMVmB8aChTBmcgHhuWgKN+iG0/8AEVmn81IO8WvA/wBaE2Wx9ZkCwMA2kAQp/RpVDbxABycyq3vjtD/1XTGMVulR4mPO8qaaPTtHkd673plpMVFE9xn6hLIvmOuD2JDUHBJQQd45JLMuzzzoNSc+8KHb7DS5wAAjJjoGWgXttlphxg7V4x6L3mpbsZaQQyoXbiTAkZQNV69TK7Y/SrMMnJibw9BTzUc6lXp4CSQHhwIBMwcMg7p9yloehOqI/GotjMOb1pc0jMEB2WxbplY7zzSNodvPNLgztmKd6H7YWlrrZTLSACC12YGgOUqKp6DqhEddQbpmG1Z83R5LVHpA5wmkC9v+Y53V0j+64guf3taRxXKF/PcYxUHHc2s6fNkHyRuO2ZFvoFq/81T/APG/+pO/uGqf80z/AMbv6lv6FsLsjLTuOveIMEcQSFYDzvKNxamec/3CP22tn/iP9ans3oGAcC+1S3aG04PgS/LzXoGI70sZRuGpjqtmZTYymzJrGho4BoDQOQWU6RDIrS1Ss30gHZKGOJlrO84iBuVx1drdTi/d05n4IIasHxPkP1XXWhIqglWvE9w3D6zWjuu1CrTB26Hw+gsBXtSPdBbfiqPpz+UOHgQP9SmatDg6YVvm8Q2GtjPM/AKlRtnH9e/f70CvS88doqEaYiB3DL4KShalUVSJluzSst30Plr71VrWianJD22hcs9aXHvKoVHofRgfhq7abOHmDoZHNVOjg/CU1V+aBHndb0HVBULqdam5mwOL2OG6cLTn9ZLn9z1ra7FSq0GHQ9uq6YIInFT3hei9adhPNMdXdvPNA7Z51V9ENtdhx1bOQwENDXPZEx7NLgqVr9CdrcZa+iBxqPJ5mmvSKt6OE4cToyJmGg7i5xA8BJG5VW3zUnINdwbVBdycGjzRfgLfJ52PQrbm+rVoj/uPH+hV3+hO3+1QP/cd/SvUqN7F5IxODhq10hw4xtHESOKebU/2jzSpeiu5KqPKf7nrwAgOpRu60/JH+gvovr2a0ivaHUwGNeAGuLiXOaW7oAAJPJbM2p/tHmoqtocfzFFIiyjeJHWGNJ9yr1d67bSoHVJ2H3rHLybY+CPruIPP5pJ5LeCSyNSPoz0Hdd7Otqw19Ts4dXgHtS9wyBy9UZDedmjpWpu9WOn5LLM1w2VBPi1y8/pX7xXWpWcr3N8LUN6EXpeLalXqifw2MFSqPakkMpngcLnEbQ0DQlZ8X9xQQXzNW0Z+s6mPAMEfFDYKIL6X9L6laoQHEMBgAaBZ1l4OYQ7rHA8DmlaaJc+N5Qu0NOM9/uy+axs3SR7H6Pum5tANCq78RgxMcdSNJj3jaCvQrNeAc0HTeNxBgjwIK8F6MgUatJ4EGYJ29oQc+8rd2HpBBeJ/Ni/iA+LXHxWsZWjOcaZ6KLUEjagsL/aHil/aDimZ0bapahGqAX5WBaUEqdIOKrVL1xg5pNlJAK11ILe93y+CjqVclXt9olw4EebifiorRaABJIA3nRIoitNqV7oReRFtAAkmnVy7mFw82geKyVvvkZhmfE6eG9aT0Q2UvtVWs7Pq6Yb/ANT3D/Sx3NRKWxcY+ShZLfiz3580ZstolY29g6y2utTGjajwAdMMy0jd2SEYum+WPgThO45cjoVSkTKFGrZVTrsqyTzVA1sj3KS6a4DhO3Lx1+Csg9auSqBSCkqVxOqytS+MFMAHcqov7iixUbI2gKnbLcJDZgQXOjXCIGR2Ekx3TtCzB6Q8UEvTpAS2sQfyhoPcMv5qjuSLGkAul3T91aoadJxZSYcIw5Axls2dyztK9ajCHB54GUJtlDC4gcFZsFmLmOO6Dz181jdm7SR630V6QG1UsL3RVZmx+0Hcd7ToRtHEArUWO8BUptfpOo9lwJDm+DgR4Ly/ojV6sPP7PxRy6r57L8/8Woebp+JWiexg0bc1wo3Vgswb74qKpfXFVYqDdvrjemmCB3LNVr1DjEyVoGtgDLYFjkZrjQzrGDLPz+SSl8AkszSjd37Qp16L6VScLhsMEHUEHeDmvBr3uivZqhY7MbHbHDYQvYq1qlUrZZmVW4XtDh5jiDsK0/sxR5CH1FEyk8OLiDLiDplkO9bS+7qbZxjJHVzEkZtJ0xRlHFZe137S0a9vMJ2MoUrP+LzKECx4nn61k/FGnXmw/wCI2SImRKZZX02unG06aEbI+SCkTWi6s5kgAmCYywgnKBIzaVMKhJxNntDw+hmrZttBzcLnEjccI2QZgTp71DbbawmWvaPEZoSoJOyNtapu96XWVPqVXqXkNMY8D+qZ95D2/MfNOySy+rUjROs1d41MBVReA9scwuOtjTq8cwlYEN61yGYgcxr7ws9XtDnmXOJ7/huRK8bc0tLRnO3YgpKTNIjHle2+ji5vs1jaCIqVYquBGgIhg8GiY2YivP8AoF0SNpq9Y9v4NMyZ0e4ZhnEbTwy2r2SnoJ1UMZ5d6XbiLKrLS3NtQBjz+2wdknvYP5CsCwr6Fv252Wqg+jUyDhkdS1wza4dx+W1eC3tdNSzVXUqohzT4EbHNO0HYU0MmsV4VGkNDzhOUaiO46eC1d2VSG4nanTu/X3BYek7NaWyXkHNEmDyCtMzmg9eFve4dkqrStFSM88iPrJU221oPrDmFKLe3228wiySV1Wp9Soa7CWYc8zJ101OhBGfuKd9tadHt/iHzVqha6cGXtzEHKTt2hyCkCbfdHZzIc5pIOmUiQMu465rlx2WWvG9rvI/qjVe3WcMLQ7MmSTEkkkkkzxPcg7LeymThe3btG2JHkhbBJtl2yuLWQNscgmMa8TG1xPPMqqL4aNKgHiFLS6QtBzqNPJFk0yxL1G9z0Xuq9aVZzWNIL3GAACfcFq7PcrG5kBx7slLlQ1FszPRu4nucKtWQ0ZtG8/JampWO4/XBTuaonsWfJpVFf7TwdySSLVxOgs0ONNNRQddIlRvqqjMC9NL6p06QpPGJ1c4Gt3ZjtngCR4+K8ot1kNOoRGbTMdx0W8tNwVbVezX1Gltmo9W4vOTMDQHkA7SXyEA6YW6jaLTVfZx2WkD96BBcO8hCKImUWkBwaCDBnLQwR8eSI2awswznkYyI0yz04od0dtRgtGoy72uzHmCOS0lGphaceQGeYyG/adypwdarJeRJqFf6B7Y8tJDHu9UEZnbMeYKq07zJrUg5zix7HAgk+uBMzruCg+8zVtbzBa1zcLZBB7GYOe+XHxVe1swtDttOq0/9J/3CXgdble/bKG1jx/UfBD+oR3pLSgsdvEe75FDcKCrK4o9ya6irUJrmphYy0kuLZzyjygKx0fucVnfiEhojLa7x2KCsfV70TuR8E7v0TjyJvY3tkvV1NrabCGsaAA0BsAclP9+VB+byHyWXo2nNXzUWulGVsLVekFQaPPJvyQbpOxlppnrDJbJY/CGuGWmWw7lDXeQVUrV+zEpUgtmNbZi12ekSrNM9lcqukc10eqsjYdYqAdUYI9o8mn4kI3TsrcUFoA35d+QQ+52fiE7mHzcPkVrKJcMMyMMbNI3GUaXJOiHkUZK1ZTpWJrQJBBIzg7doyXLPaB2nkuLGtLtToNPLNUb9vgvIo02uAeQC8giQdjZ2a5qa2Uj9nLG61Xspjg2czylSiiJr3dRSLycb5eSTozMgd0YVlbVWxPc7efLZ5LS3/V9YN0AFNvx8lm20Cn4GiMMXcKnFNWbvsDqtVjG6uIHNIo3PovuSA60OH7LP9R+HiVvcKhsF3ijSZTbowR3nafEp51WXIIa4FRvCke5VjWDpyMjZ8k0A0s+s0lCXjcPL5pJiIrLb4MHT3KzWtIAkkRv2c15jbOmuxgJ4nIfNA7Xe9Wt67yR7MkN5KmxKJqOlvTQ1Zo0HHB+Zw/Nwbw47e7XN2EkOGWRyPcfqVWpU0SslFSti62FQqmjUJ8DGuuo4ghWKdrqYsX2oHIiHh+h2QGFvJdvOzZB3gUMAWqZmFKtcuexzq1I4SD+YZbf8MIxYLdZGlxqS8mNHgNgbwRqsmQlCFsDVhzpVeNCqGCgHCMzJBGhGRHegMlOBXYQPgYXlcNQ705wUZCAOv0RW6GZEnefh+qG4Zb3IpYj2B4qo8ky4CVEq9TeUPs5yCttetUYsVqOaGV6sTCI1WTtCH2qnAUsaM/UOqlfoEys3tnwT7RqFkblmw1wwu7WEuaAHROEiYMbs1NTtLw4k2tpJBGfWEQdcjTIGxDg1chIAqLQDUa99ZronINcMzt9Ro+gi9n6Q2djYNPGc5ON4nwAyWTXU1sDVl28rWx7uw3AyTDZJ11zOqp4RvTV1IZ0la/oRdJH/ABByDXsa3vc4A+R81lrDZDUe1rZJcQAO9ex2e5xSszaOQy13u1nmok/ABHEoyoaFr6xuLQzBG4jVPFRQMa5vionKclQuG1UIiLeAKS6JO1JMR4KArNGmN6sU7JwV+z2Dgii7K1CgMsxzRix0ANoHiExliAVylZhuRQtRYqWZr2OaHAmN+3Yss9kEg7FsLHYwcoEIP0gu4irLRIKpKiG9wN1YKulwDA4NEjL5zvVI0HjY7knio4ZQe4gqiTrrQTkcMfut+Sjp0wZgbN5yj60XXtk6O5GPcnsOHYf4T8kDshFnJAOE4d8GCuNpiTPgrNK0ODcABgmR2dJ2SRkFE6nnPuDjHBAD8TRSIjPfwVmwiaYSst0VK8hggbXOIa0eLok8AjlG4DTAbiYcOUh7T8VUUS2Q0KOQVplJTUrGY1b/ABN+atULtLmuOKmMIBgvaCQTGXktDMG1Gqo4TKNVLuO0sH/Wz+pVvu/PVv8AE35oYGQvCnFXvhR1BmtHevRtzu019PEPy42yeH1ks7WbhcWuyI1CyaNovYbhSwLnWjemmqN6RQ8NC7hC43PQHkU/CY9V3JILOABcIT6dBxzDT5fNTU7A47I7ymK0ar0eXTLzWcMm5N/ePyHwW7tTcfKJQW5bGGUGNGXZnUjNwzVuk8kZ4gRsk58eKzryCYywPNKqabsg45d+z5Ii7VC6wJgmTGhJJhLqge1mT5oodhBr5UbyqjLHsEjukJtSxb/qE0haiziSVb7IePmknQrMBRsSu2ezZ8Nmwq1SsvBXaVk7kxlJlmVlln1VplAhTtcgRFZKSp33db3jFTzcPynKe470YaVIDwQFHmtpvB1P1m5gwQciN+xT2S2Bzod2eMSPJbe9LlpWgdtuftDJ3Pb4rKW7ofWp+oesbwycPDb4SnqFSIH2ZuLF1/cMBj35rtoqhrRDg86ZAj3odUa5phwLTxkKzZbQwHcIMzmOCbdcAkmc+8HbGeYTRajGYPCAI8e0iIwnNonug/qtlZbJZnsa7BQktBOTMjGc7s0lKxuFGANuMZMdPePkmi1n2DzC9Dfd1HZSo+LWJC76M50qIHdTn3q9yDz8Wp3sHmE6nXqEwGGe8bNfJejuuyzgAmnSE72sQ69Llp46fVta0znGESNdMQ2B2Yk5HcjcDB221VHHTxnPnuVenUqAyMpXp9W66P5aVPxazyz4hcbdtKP/AIaU9zYH1BS3HZ5q+01IygeOaqVaT3GXZn64L1D7HS/y6OzZT+amNks7dW0R34AkxqzygWY/R/RObQAIkGNuenktff72GrFMNDWgCWwGu2nMd8ZTog9W0sAImTBEj38FF+kaV7Y2n1TRAc/+FNtFqaG9nGXbiAB4qqW4yAxhk6RJn5o5dfQK01s3AUm73et4N15wqujPYA/eVSQIbvOuW7atZ0d6KVKsVK/YZkQ3MPd3+yPM8NVpLl6G0bPDgMb/AG3CYP7I0HfrxRp4zOalyHRX6poGWwQFwvCcWaymluSVjohLNZMhcwxop+pJXKlHPJKwo4yuFK0yoBRIKlNJOxNDizgUlJJ+oSTsQGZcRG7mfkpmXQ4bvrwRQOkqYuVaULUwMbodw5pzbmdw5ovjlODktItTBQul/wBFdfdrx/uPJH5GEZqNrZhGkNTAwu6pu9yX3Y/aI5I6nNO9GkepmdtFz9YIe0PG4idPcgtu9G1N09Xjpnh2m8jn5rfNKk6xGkWo8ZvHoRa6EuDDUaNrJJ8R63l4oVSvJzSMQDiPaGfPavdyTmRE8dO/JC776J2a1gmowYz+dnZf3zo7xlP7gpM8zo3rTqQHZGZz0ngURstwU676jnTIczQwIdTad2+UO6SdA69kl7PxqQzxAdpo/aGzvzHcglhvurTBFOo5ukjInKYGYy1K0jKuAaUjXVLqZUP4jRIe2mIc0H8wIyaNA0QO9Eja6b3tMU3El7AZMkNbDRrtFR096wr+lFpJA6zb7DNdZ9XVTi+KgGdYA91MbtmHgOQVarFoo1tG0MgdmnIbjgOccyaZZOckGKJz3DcrVtaGWSqWta1z2GYmCX9kHPb2l527pBaGnKplp6rNMsvV4DkFLWv+u9uF9UluWXZ2GRsyRqDQHrVUpUySYmZ4mMh5IVbL8xZNaPHMqG5Lhr2x0UmmB6z3ZNHefhrwXp3RzoDZ7PDngVqm947IP7LDl4mT3LJsq64PPrs6L2u19oNIYfzO7LfAnXwla+6/RhTZnVLqh3Dst56n+Vbl9QLorDUJPcVsE2W4mURFNgb3QCe86nmVZ+zEaN81cfUURU6UPUyGnZDw5rr7C7gnh58E9zynpQtTKpu/bKabGFZNQqNzs0Uhamc+yAbSon2Ybyp8f+yiqCU6QWyA2Ubyuig3jzUkpqdCsjFIbkk4u+oSToVkVNTBJJAxDYpqYXUlLAdTHZ+uKR0CSSAGsOfinH65pJJgTUtE5p1SSQA5uiQSSQBw6+HxXiPSGztba64DWgCo8AAAACTkAkkl5GgbVYBsG1XbFlSZGUuz45nXekkmzSJRvCmBVcABHZyjLRdFIRoOS4kpXAme29HKQbZaIaABgaYAAEkZnLaUXZs7kkkLgzXBBaRke4+4rtJsAeCSSBs6Vwj68UkkxHXaJgXUkAccoikkmBzauv0XEkARwoGntfXFJJNCOpJJKgP/2Q==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097" y="3352800"/>
            <a:ext cx="1758904" cy="131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8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1868</Words>
  <Application>Microsoft Office PowerPoint</Application>
  <PresentationFormat>On-screen Show (4:3)</PresentationFormat>
  <Paragraphs>404</Paragraphs>
  <Slides>43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</dc:creator>
  <cp:lastModifiedBy>Jeff Bickford</cp:lastModifiedBy>
  <cp:revision>281</cp:revision>
  <cp:lastPrinted>2013-09-06T15:55:10Z</cp:lastPrinted>
  <dcterms:created xsi:type="dcterms:W3CDTF">2012-10-05T03:31:56Z</dcterms:created>
  <dcterms:modified xsi:type="dcterms:W3CDTF">2015-09-14T15:48:15Z</dcterms:modified>
</cp:coreProperties>
</file>